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5" r:id="rId1"/>
  </p:sldMasterIdLst>
  <p:notesMasterIdLst>
    <p:notesMasterId r:id="rId47"/>
  </p:notesMasterIdLst>
  <p:handoutMasterIdLst>
    <p:handoutMasterId r:id="rId48"/>
  </p:handoutMasterIdLst>
  <p:sldIdLst>
    <p:sldId id="256" r:id="rId2"/>
    <p:sldId id="283" r:id="rId3"/>
    <p:sldId id="306" r:id="rId4"/>
    <p:sldId id="307" r:id="rId5"/>
    <p:sldId id="309" r:id="rId6"/>
    <p:sldId id="310" r:id="rId7"/>
    <p:sldId id="311" r:id="rId8"/>
    <p:sldId id="352" r:id="rId9"/>
    <p:sldId id="313" r:id="rId10"/>
    <p:sldId id="336" r:id="rId11"/>
    <p:sldId id="334" r:id="rId12"/>
    <p:sldId id="333" r:id="rId13"/>
    <p:sldId id="335" r:id="rId14"/>
    <p:sldId id="337" r:id="rId15"/>
    <p:sldId id="314" r:id="rId16"/>
    <p:sldId id="356" r:id="rId17"/>
    <p:sldId id="312" r:id="rId18"/>
    <p:sldId id="316" r:id="rId19"/>
    <p:sldId id="343" r:id="rId20"/>
    <p:sldId id="358" r:id="rId21"/>
    <p:sldId id="322" r:id="rId22"/>
    <p:sldId id="344" r:id="rId23"/>
    <p:sldId id="345" r:id="rId24"/>
    <p:sldId id="357" r:id="rId25"/>
    <p:sldId id="320" r:id="rId26"/>
    <p:sldId id="321" r:id="rId27"/>
    <p:sldId id="360" r:id="rId28"/>
    <p:sldId id="353" r:id="rId29"/>
    <p:sldId id="325" r:id="rId30"/>
    <p:sldId id="363" r:id="rId31"/>
    <p:sldId id="362" r:id="rId32"/>
    <p:sldId id="361" r:id="rId33"/>
    <p:sldId id="346" r:id="rId34"/>
    <p:sldId id="347" r:id="rId35"/>
    <p:sldId id="351" r:id="rId36"/>
    <p:sldId id="348" r:id="rId37"/>
    <p:sldId id="349" r:id="rId38"/>
    <p:sldId id="350" r:id="rId39"/>
    <p:sldId id="354" r:id="rId40"/>
    <p:sldId id="328" r:id="rId41"/>
    <p:sldId id="338" r:id="rId42"/>
    <p:sldId id="340" r:id="rId43"/>
    <p:sldId id="339" r:id="rId44"/>
    <p:sldId id="341" r:id="rId45"/>
    <p:sldId id="285"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6" autoAdjust="0"/>
    <p:restoredTop sz="94660" autoAdjust="0"/>
  </p:normalViewPr>
  <p:slideViewPr>
    <p:cSldViewPr>
      <p:cViewPr>
        <p:scale>
          <a:sx n="70" d="100"/>
          <a:sy n="70" d="100"/>
        </p:scale>
        <p:origin x="-1572" y="-48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notesViewPr>
    <p:cSldViewPr>
      <p:cViewPr varScale="1">
        <p:scale>
          <a:sx n="59" d="100"/>
          <a:sy n="59" d="100"/>
        </p:scale>
        <p:origin x="-2490"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57513"/>
          </a:xfrm>
          <a:prstGeom prst="rect">
            <a:avLst/>
          </a:prstGeom>
        </p:spPr>
        <p:txBody>
          <a:bodyPr vert="horz" lIns="89730" tIns="44865" rIns="89730" bIns="44865" rtlCol="0"/>
          <a:lstStyle>
            <a:lvl1pPr algn="l">
              <a:defRPr sz="1200"/>
            </a:lvl1pPr>
          </a:lstStyle>
          <a:p>
            <a:endParaRPr lang="en-US"/>
          </a:p>
        </p:txBody>
      </p:sp>
      <p:sp>
        <p:nvSpPr>
          <p:cNvPr id="3" name="Date Placeholder 2"/>
          <p:cNvSpPr>
            <a:spLocks noGrp="1"/>
          </p:cNvSpPr>
          <p:nvPr>
            <p:ph type="dt" sz="quarter" idx="1"/>
          </p:nvPr>
        </p:nvSpPr>
        <p:spPr>
          <a:xfrm>
            <a:off x="3884027" y="0"/>
            <a:ext cx="2972421" cy="457513"/>
          </a:xfrm>
          <a:prstGeom prst="rect">
            <a:avLst/>
          </a:prstGeom>
        </p:spPr>
        <p:txBody>
          <a:bodyPr vert="horz" lIns="89730" tIns="44865" rIns="89730" bIns="44865" rtlCol="0"/>
          <a:lstStyle>
            <a:lvl1pPr algn="r">
              <a:defRPr sz="1200"/>
            </a:lvl1pPr>
          </a:lstStyle>
          <a:p>
            <a:fld id="{F10FF9B2-F703-4C0C-AAC7-8FD43C55842B}" type="datetimeFigureOut">
              <a:rPr lang="en-US" smtClean="0"/>
              <a:pPr/>
              <a:t>5/2/2012</a:t>
            </a:fld>
            <a:endParaRPr lang="en-US"/>
          </a:p>
        </p:txBody>
      </p:sp>
      <p:sp>
        <p:nvSpPr>
          <p:cNvPr id="4" name="Footer Placeholder 3"/>
          <p:cNvSpPr>
            <a:spLocks noGrp="1"/>
          </p:cNvSpPr>
          <p:nvPr>
            <p:ph type="ftr" sz="quarter" idx="2"/>
          </p:nvPr>
        </p:nvSpPr>
        <p:spPr>
          <a:xfrm>
            <a:off x="1" y="8684926"/>
            <a:ext cx="2972421" cy="457513"/>
          </a:xfrm>
          <a:prstGeom prst="rect">
            <a:avLst/>
          </a:prstGeom>
        </p:spPr>
        <p:txBody>
          <a:bodyPr vert="horz" lIns="89730" tIns="44865" rIns="89730" bIns="44865" rtlCol="0" anchor="b"/>
          <a:lstStyle>
            <a:lvl1pPr algn="l">
              <a:defRPr sz="1200"/>
            </a:lvl1pPr>
          </a:lstStyle>
          <a:p>
            <a:endParaRPr lang="en-US"/>
          </a:p>
        </p:txBody>
      </p:sp>
      <p:sp>
        <p:nvSpPr>
          <p:cNvPr id="5" name="Slide Number Placeholder 4"/>
          <p:cNvSpPr>
            <a:spLocks noGrp="1"/>
          </p:cNvSpPr>
          <p:nvPr>
            <p:ph type="sldNum" sz="quarter" idx="3"/>
          </p:nvPr>
        </p:nvSpPr>
        <p:spPr>
          <a:xfrm>
            <a:off x="3884027" y="8684926"/>
            <a:ext cx="2972421" cy="457513"/>
          </a:xfrm>
          <a:prstGeom prst="rect">
            <a:avLst/>
          </a:prstGeom>
        </p:spPr>
        <p:txBody>
          <a:bodyPr vert="horz" lIns="89730" tIns="44865" rIns="89730" bIns="44865" rtlCol="0" anchor="b"/>
          <a:lstStyle>
            <a:lvl1pPr algn="r">
              <a:defRPr sz="1200"/>
            </a:lvl1pPr>
          </a:lstStyle>
          <a:p>
            <a:fld id="{6E553082-988C-404A-8EB3-7E258836C6F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35" tIns="45718" rIns="91435" bIns="45718" rtlCol="0"/>
          <a:lstStyle>
            <a:lvl1pPr algn="r">
              <a:defRPr sz="1200"/>
            </a:lvl1pPr>
          </a:lstStyle>
          <a:p>
            <a:fld id="{2C19974E-8F99-4227-AE6C-0EAA57190FF1}" type="datetimeFigureOut">
              <a:rPr lang="en-US" smtClean="0"/>
              <a:pPr/>
              <a:t>5/2/2012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35" tIns="45718" rIns="91435" bIns="45718"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5" tIns="45718" rIns="91435"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35" tIns="45718" rIns="91435" bIns="4571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5" tIns="45718" rIns="91435" bIns="45718" rtlCol="0" anchor="b"/>
          <a:lstStyle>
            <a:lvl1pPr algn="r">
              <a:defRPr sz="1200"/>
            </a:lvl1pPr>
          </a:lstStyle>
          <a:p>
            <a:fld id="{17BAD8C8-1E5B-4C24-9580-560F8ADDBCA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BAD8C8-1E5B-4C24-9580-560F8ADDBCAB}"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a:xfrm>
            <a:off x="7239000" y="6356350"/>
            <a:ext cx="1447800" cy="365125"/>
          </a:xfrm>
        </p:spPr>
        <p:txBody>
          <a:bodyPr/>
          <a:lstStyle>
            <a:lvl1pPr>
              <a:defRPr/>
            </a:lvl1pPr>
          </a:lstStyle>
          <a:p>
            <a:pPr>
              <a:defRPr/>
            </a:pPr>
            <a:r>
              <a:rPr lang="en-US" dirty="0" smtClean="0">
                <a:solidFill>
                  <a:srgbClr val="FF0000"/>
                </a:solidFill>
                <a:latin typeface="Times New Roman" pitchFamily="18" charset="0"/>
              </a:rPr>
              <a:t>DRAFT 04.26.12 </a:t>
            </a:r>
            <a:fld id="{3D092D82-4413-46EB-B521-0CA274E67CC6}"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23CA22A4-C96A-4DBB-9921-97BCA211BB0C}"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4A01151D-C3BD-4303-8725-2E93A2A23D3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a:xfrm>
            <a:off x="6705600" y="6356350"/>
            <a:ext cx="1981200" cy="365125"/>
          </a:xfrm>
        </p:spPr>
        <p:txBody>
          <a:bodyPr/>
          <a:lstStyle>
            <a:lvl1pPr>
              <a:defRPr baseline="0">
                <a:latin typeface="Times New Roman" pitchFamily="18" charset="0"/>
              </a:defRPr>
            </a:lvl1pPr>
          </a:lstStyle>
          <a:p>
            <a:pPr>
              <a:defRPr/>
            </a:pPr>
            <a:r>
              <a:rPr lang="en-US" dirty="0" smtClean="0">
                <a:solidFill>
                  <a:srgbClr val="FF0000"/>
                </a:solidFill>
              </a:rPr>
              <a:t>DRAFT 04.26.12  </a:t>
            </a:r>
            <a:fld id="{6E744F2C-0E18-4669-A50A-C3C83EA54117}"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ACA23CC4-030D-4692-8A74-1D6CFF3F0A6B}"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AECB1937-42AA-402D-8ECD-74288F817D46}"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dirty="0"/>
          </a:p>
        </p:txBody>
      </p:sp>
      <p:sp>
        <p:nvSpPr>
          <p:cNvPr id="9" name="Slide Number Placeholder 17"/>
          <p:cNvSpPr>
            <a:spLocks noGrp="1"/>
          </p:cNvSpPr>
          <p:nvPr>
            <p:ph type="sldNum" sz="quarter" idx="12"/>
          </p:nvPr>
        </p:nvSpPr>
        <p:spPr/>
        <p:txBody>
          <a:bodyPr/>
          <a:lstStyle>
            <a:lvl1pPr>
              <a:defRPr/>
            </a:lvl1pPr>
          </a:lstStyle>
          <a:p>
            <a:pPr>
              <a:defRPr/>
            </a:pPr>
            <a:fld id="{8296D7DB-937F-4DC8-B8F9-FC4096CAD5C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dirty="0"/>
          </a:p>
        </p:txBody>
      </p:sp>
      <p:sp>
        <p:nvSpPr>
          <p:cNvPr id="5" name="Slide Number Placeholder 17"/>
          <p:cNvSpPr>
            <a:spLocks noGrp="1"/>
          </p:cNvSpPr>
          <p:nvPr>
            <p:ph type="sldNum" sz="quarter" idx="12"/>
          </p:nvPr>
        </p:nvSpPr>
        <p:spPr/>
        <p:txBody>
          <a:bodyPr/>
          <a:lstStyle>
            <a:lvl1pPr>
              <a:defRPr/>
            </a:lvl1pPr>
          </a:lstStyle>
          <a:p>
            <a:pPr>
              <a:defRPr/>
            </a:pPr>
            <a:fld id="{BF2FD6F0-E369-4FA7-AEE2-15407C98373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dirty="0"/>
          </a:p>
        </p:txBody>
      </p:sp>
      <p:sp>
        <p:nvSpPr>
          <p:cNvPr id="4" name="Slide Number Placeholder 17"/>
          <p:cNvSpPr>
            <a:spLocks noGrp="1"/>
          </p:cNvSpPr>
          <p:nvPr>
            <p:ph type="sldNum" sz="quarter" idx="12"/>
          </p:nvPr>
        </p:nvSpPr>
        <p:spPr/>
        <p:txBody>
          <a:bodyPr/>
          <a:lstStyle>
            <a:lvl1pPr>
              <a:defRPr/>
            </a:lvl1pPr>
          </a:lstStyle>
          <a:p>
            <a:pPr>
              <a:defRPr/>
            </a:pPr>
            <a:fld id="{820DA1FE-4AF3-4D4E-8E23-25E26DD8F20F}"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6C6B3330-D31B-47D1-8D99-5EC6902F1620}"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3C80B8AA-3BD0-4DA0-BE46-C72644B9652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smtClean="0">
                <a:solidFill>
                  <a:schemeClr val="tx2">
                    <a:shade val="90000"/>
                  </a:schemeClr>
                </a:solidFill>
              </a:defRPr>
            </a:lvl1pPr>
          </a:lstStyle>
          <a:p>
            <a:pPr>
              <a:defRPr/>
            </a:pPr>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smtClean="0">
                <a:solidFill>
                  <a:schemeClr val="tx2">
                    <a:shade val="90000"/>
                  </a:schemeClr>
                </a:solidFill>
              </a:defRPr>
            </a:lvl1pPr>
          </a:lstStyle>
          <a:p>
            <a:pPr>
              <a:defRPr/>
            </a:pPr>
            <a:fld id="{874ADDF4-E935-4F8D-9C71-2413F4E77889}" type="slidenum">
              <a:rPr lang="en-US"/>
              <a:pPr>
                <a:defRPr/>
              </a:pPr>
              <a:t>‹#›</a:t>
            </a:fld>
            <a:endParaRPr 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dirty="0"/>
            </a:p>
          </p:txBody>
        </p:sp>
      </p:grpSp>
    </p:spTree>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8" r:id="rId9"/>
    <p:sldLayoutId id="2147483706" r:id="rId10"/>
    <p:sldLayoutId id="2147483707" r:id="rId11"/>
  </p:sldLayoutIdLst>
  <p:hf hdr="0" dt="0"/>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1447800"/>
            <a:ext cx="7924800" cy="1524000"/>
          </a:xfrm>
        </p:spPr>
        <p:txBody>
          <a:bodyPr>
            <a:normAutofit fontScale="90000"/>
          </a:bodyPr>
          <a:lstStyle/>
          <a:p>
            <a:pPr algn="l" fontAlgn="auto">
              <a:spcAft>
                <a:spcPts val="0"/>
              </a:spcAft>
              <a:defRPr/>
            </a:pPr>
            <a:r>
              <a:rPr lang="en-US" sz="3600" dirty="0" smtClean="0">
                <a:latin typeface="Times New Roman" pitchFamily="18" charset="0"/>
                <a:cs typeface="Times New Roman" pitchFamily="18" charset="0"/>
              </a:rPr>
              <a:t>Federal Bar Association </a:t>
            </a:r>
            <a:r>
              <a:rPr lang="en-US" sz="4400" dirty="0" smtClean="0">
                <a:latin typeface="Times New Roman" pitchFamily="18" charset="0"/>
                <a:cs typeface="Times New Roman" pitchFamily="18" charset="0"/>
              </a:rPr>
              <a:t/>
            </a:r>
            <a:br>
              <a:rPr lang="en-US" sz="4400" dirty="0" smtClean="0">
                <a:latin typeface="Times New Roman" pitchFamily="18" charset="0"/>
                <a:cs typeface="Times New Roman" pitchFamily="18" charset="0"/>
              </a:rPr>
            </a:br>
            <a:r>
              <a:rPr lang="en-US" dirty="0" smtClean="0">
                <a:latin typeface="Times New Roman" pitchFamily="18" charset="0"/>
                <a:cs typeface="Times New Roman" pitchFamily="18" charset="0"/>
              </a:rPr>
              <a:t>2012 </a:t>
            </a:r>
            <a:r>
              <a:rPr lang="en-US" dirty="0" smtClean="0">
                <a:solidFill>
                  <a:schemeClr val="accent3"/>
                </a:solidFill>
                <a:latin typeface="Times New Roman" pitchFamily="18" charset="0"/>
                <a:cs typeface="Times New Roman" pitchFamily="18" charset="0"/>
              </a:rPr>
              <a:t>Insurance</a:t>
            </a:r>
            <a:r>
              <a:rPr lang="en-US" dirty="0" smtClean="0">
                <a:latin typeface="Times New Roman" pitchFamily="18" charset="0"/>
                <a:cs typeface="Times New Roman" pitchFamily="18" charset="0"/>
              </a:rPr>
              <a:t> Tax Seminar</a:t>
            </a:r>
          </a:p>
        </p:txBody>
      </p:sp>
      <p:sp>
        <p:nvSpPr>
          <p:cNvPr id="3075" name="Subtitle 2"/>
          <p:cNvSpPr>
            <a:spLocks noGrp="1"/>
          </p:cNvSpPr>
          <p:nvPr>
            <p:ph type="subTitle" idx="1"/>
          </p:nvPr>
        </p:nvSpPr>
        <p:spPr>
          <a:xfrm>
            <a:off x="762000" y="3429000"/>
            <a:ext cx="7848600" cy="609600"/>
          </a:xfrm>
        </p:spPr>
        <p:txBody>
          <a:bodyPr>
            <a:normAutofit fontScale="92500"/>
          </a:bodyPr>
          <a:lstStyle/>
          <a:p>
            <a:pPr marR="0" algn="l">
              <a:buFont typeface="Arial" charset="0"/>
              <a:buNone/>
            </a:pPr>
            <a:r>
              <a:rPr lang="en-US" sz="3600" dirty="0" smtClean="0">
                <a:effectLst>
                  <a:outerShdw blurRad="38100" dist="38100" dir="2700000" algn="tl">
                    <a:srgbClr val="000000">
                      <a:alpha val="43137"/>
                    </a:srgbClr>
                  </a:outerShdw>
                </a:effectLst>
                <a:latin typeface="Times New Roman" pitchFamily="18" charset="0"/>
                <a:cs typeface="Times New Roman" pitchFamily="18" charset="0"/>
              </a:rPr>
              <a:t>Session 7B –Life &amp; Annuity Product Update</a:t>
            </a:r>
            <a:endParaRPr lang="en-US" sz="3600" dirty="0" smtClean="0"/>
          </a:p>
          <a:p>
            <a:pPr marR="0">
              <a:buFont typeface="Arial" charset="0"/>
              <a:buNone/>
            </a:pPr>
            <a:endParaRPr lang="en-US" sz="3600" dirty="0" smtClean="0"/>
          </a:p>
        </p:txBody>
      </p:sp>
      <p:sp>
        <p:nvSpPr>
          <p:cNvPr id="4" name="Rectangle 3"/>
          <p:cNvSpPr/>
          <p:nvPr/>
        </p:nvSpPr>
        <p:spPr>
          <a:xfrm>
            <a:off x="685800" y="4572000"/>
            <a:ext cx="8001000" cy="1200329"/>
          </a:xfrm>
          <a:prstGeom prst="rect">
            <a:avLst/>
          </a:prstGeom>
        </p:spPr>
        <p:txBody>
          <a:bodyPr wrap="square">
            <a:spAutoFit/>
          </a:bodyPr>
          <a:lstStyle/>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Bryan Keene, </a:t>
            </a:r>
            <a:r>
              <a:rPr lang="en-US" i="1" dirty="0" smtClean="0">
                <a:effectLst>
                  <a:outerShdw blurRad="38100" dist="38100" dir="2700000" algn="tl">
                    <a:srgbClr val="000000">
                      <a:alpha val="43137"/>
                    </a:srgbClr>
                  </a:outerShdw>
                </a:effectLst>
                <a:latin typeface="Times New Roman" pitchFamily="18" charset="0"/>
                <a:cs typeface="Times New Roman" pitchFamily="18" charset="0"/>
              </a:rPr>
              <a:t>Davis &amp; Harman LLP (Moderator)</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Mat Momen, </a:t>
            </a:r>
            <a:r>
              <a:rPr lang="en-US" i="1" dirty="0" smtClean="0">
                <a:effectLst>
                  <a:outerShdw blurRad="38100" dist="38100" dir="2700000" algn="tl">
                    <a:srgbClr val="000000">
                      <a:alpha val="43137"/>
                    </a:srgbClr>
                  </a:outerShdw>
                </a:effectLst>
                <a:latin typeface="Times New Roman" pitchFamily="18" charset="0"/>
                <a:cs typeface="Times New Roman" pitchFamily="18" charset="0"/>
              </a:rPr>
              <a:t>AXA Equitable</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Steve Zisser, </a:t>
            </a:r>
            <a:r>
              <a:rPr lang="en-US" i="1" dirty="0" smtClean="0">
                <a:effectLst>
                  <a:outerShdw blurRad="38100" dist="38100" dir="2700000" algn="tl">
                    <a:srgbClr val="000000">
                      <a:alpha val="43137"/>
                    </a:srgbClr>
                  </a:outerShdw>
                </a:effectLst>
                <a:latin typeface="Times New Roman" pitchFamily="18" charset="0"/>
                <a:cs typeface="Times New Roman" pitchFamily="18" charset="0"/>
              </a:rPr>
              <a:t>Nationwide Insurance Companies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Notice 2011-68</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10</a:t>
            </a:fld>
            <a:endParaRPr lang="en-US" dirty="0">
              <a:latin typeface="+mn-lt"/>
            </a:endParaRPr>
          </a:p>
        </p:txBody>
      </p:sp>
      <p:sp>
        <p:nvSpPr>
          <p:cNvPr id="6" name="Content Placeholder 2"/>
          <p:cNvSpPr txBox="1">
            <a:spLocks/>
          </p:cNvSpPr>
          <p:nvPr/>
        </p:nvSpPr>
        <p:spPr bwMode="auto">
          <a:xfrm>
            <a:off x="838200" y="2286000"/>
            <a:ext cx="7848600" cy="32004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Guidance on two topics:</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All premiums paid for combo product are included in IRC </a:t>
            </a:r>
            <a:r>
              <a:rPr lang="en-US" sz="2200" dirty="0" smtClean="0">
                <a:effectLst>
                  <a:outerShdw blurRad="38100" dist="38100" dir="2700000" algn="tl">
                    <a:srgbClr val="000000">
                      <a:alpha val="43137"/>
                    </a:srgbClr>
                  </a:outerShdw>
                </a:effectLst>
                <a:latin typeface="+mn-lt"/>
                <a:cs typeface="Times New Roman"/>
              </a:rPr>
              <a:t>sec. 72 </a:t>
            </a:r>
            <a:r>
              <a:rPr lang="en-US" sz="2200" dirty="0" smtClean="0">
                <a:effectLst>
                  <a:outerShdw blurRad="38100" dist="38100" dir="2700000" algn="tl">
                    <a:srgbClr val="000000">
                      <a:alpha val="43137"/>
                    </a:srgbClr>
                  </a:outerShdw>
                </a:effectLst>
                <a:latin typeface="+mn-lt"/>
              </a:rPr>
              <a:t>“investment in the contract” (IVC)</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Partial exchanges from a deferred annuity to QLTCI contract can qualify for IRC sec. 1035 nonrecognition treatment</a:t>
            </a:r>
          </a:p>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Comments requested on other issues:</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Annuitization issues, including effect on owner’s rights, how LTC charges treated, and how exclusion ratio calculated</a:t>
            </a: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Notice 2011-68</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11</a:t>
            </a:fld>
            <a:endParaRPr lang="en-US" dirty="0">
              <a:latin typeface="+mn-lt"/>
            </a:endParaRPr>
          </a:p>
        </p:txBody>
      </p:sp>
      <p:sp>
        <p:nvSpPr>
          <p:cNvPr id="6" name="Content Placeholder 2"/>
          <p:cNvSpPr txBox="1">
            <a:spLocks/>
          </p:cNvSpPr>
          <p:nvPr/>
        </p:nvSpPr>
        <p:spPr bwMode="auto">
          <a:xfrm>
            <a:off x="838200" y="1981200"/>
            <a:ext cx="7848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Comments requested on other issues (cont.):</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Information reporting &amp; record keeping</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Partial exchanges of immediate annuity for QLTCI contract, including how to effect one, treatment under IRC sec. 1035, and how basis &amp; IVC apportioned</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Risk shifting analysis, including how it applies, how LTC benefit payments that reduce CSV should be reflected, and whether any common features lend themselves to published guidance</a:t>
            </a:r>
          </a:p>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Comments received and next steps?</a:t>
            </a: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201213016</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12</a:t>
            </a:fld>
            <a:endParaRPr lang="en-US" dirty="0">
              <a:latin typeface="+mn-lt"/>
            </a:endParaRPr>
          </a:p>
        </p:txBody>
      </p:sp>
      <p:sp>
        <p:nvSpPr>
          <p:cNvPr id="6" name="Content Placeholder 2"/>
          <p:cNvSpPr txBox="1">
            <a:spLocks/>
          </p:cNvSpPr>
          <p:nvPr/>
        </p:nvSpPr>
        <p:spPr bwMode="auto">
          <a:xfrm>
            <a:off x="838200" y="1981200"/>
            <a:ext cx="7924800" cy="30480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Facts</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Deferred fixed annuity with LTC rider</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1</a:t>
            </a:r>
            <a:r>
              <a:rPr lang="en-US" sz="2200" baseline="30000" dirty="0" smtClean="0">
                <a:effectLst>
                  <a:outerShdw blurRad="38100" dist="38100" dir="2700000" algn="tl">
                    <a:srgbClr val="000000">
                      <a:alpha val="43137"/>
                    </a:srgbClr>
                  </a:outerShdw>
                </a:effectLst>
                <a:latin typeface="+mn-lt"/>
              </a:rPr>
              <a:t>st</a:t>
            </a:r>
            <a:r>
              <a:rPr lang="en-US" sz="2200" dirty="0" smtClean="0">
                <a:effectLst>
                  <a:outerShdw blurRad="38100" dist="38100" dir="2700000" algn="tl">
                    <a:srgbClr val="000000">
                      <a:alpha val="43137"/>
                    </a:srgbClr>
                  </a:outerShdw>
                </a:effectLst>
                <a:latin typeface="+mn-lt"/>
              </a:rPr>
              <a:t> period of LTC benefits offset by annuity CSV</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2</a:t>
            </a:r>
            <a:r>
              <a:rPr lang="en-US" sz="2200" baseline="30000" dirty="0" smtClean="0">
                <a:effectLst>
                  <a:outerShdw blurRad="38100" dist="38100" dir="2700000" algn="tl">
                    <a:srgbClr val="000000">
                      <a:alpha val="43137"/>
                    </a:srgbClr>
                  </a:outerShdw>
                </a:effectLst>
                <a:latin typeface="+mn-lt"/>
              </a:rPr>
              <a:t>nd</a:t>
            </a:r>
            <a:r>
              <a:rPr lang="en-US" sz="2200" dirty="0" smtClean="0">
                <a:effectLst>
                  <a:outerShdw blurRad="38100" dist="38100" dir="2700000" algn="tl">
                    <a:srgbClr val="000000">
                      <a:alpha val="43137"/>
                    </a:srgbClr>
                  </a:outerShdw>
                </a:effectLst>
                <a:latin typeface="+mn-lt"/>
              </a:rPr>
              <a:t> period of LTC benefits comprised of net amounts at risk</a:t>
            </a:r>
          </a:p>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Rulings requested:</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The rider is an “insurance contract” (so that it may qualify as a qualified long-term care “insurance contract”)</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All the rider benefits are excludable from gross income</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The payment of rider benefits does not affect owner’s IVC in the annuity contract</a:t>
            </a: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201213016</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13</a:t>
            </a:fld>
            <a:endParaRPr lang="en-US" dirty="0">
              <a:latin typeface="+mn-lt"/>
            </a:endParaRPr>
          </a:p>
        </p:txBody>
      </p:sp>
      <p:sp>
        <p:nvSpPr>
          <p:cNvPr id="6" name="Content Placeholder 2"/>
          <p:cNvSpPr txBox="1">
            <a:spLocks/>
          </p:cNvSpPr>
          <p:nvPr/>
        </p:nvSpPr>
        <p:spPr bwMode="auto">
          <a:xfrm>
            <a:off x="762000" y="1981200"/>
            <a:ext cx="7848600" cy="381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Conclusion #1:  Rider = “insurance contract”</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Risk shifting &amp; risk distribution</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Crux of the issue is whether there is a possibility that any particular insured could incur a loss reimbursable by the rider</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Insured has risk of economic loss if becomes chronically ill</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Insurer assumes risk that the insured will be eligible for LTC benefits in excess of CSV</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Insurer’s risk will be distributed across large number of insureds</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Rider = insurance in commonly accepted sense</a:t>
            </a: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201213016</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14</a:t>
            </a:fld>
            <a:endParaRPr lang="en-US" dirty="0">
              <a:latin typeface="+mn-lt"/>
            </a:endParaRPr>
          </a:p>
        </p:txBody>
      </p:sp>
      <p:sp>
        <p:nvSpPr>
          <p:cNvPr id="6" name="Content Placeholder 2"/>
          <p:cNvSpPr txBox="1">
            <a:spLocks/>
          </p:cNvSpPr>
          <p:nvPr/>
        </p:nvSpPr>
        <p:spPr bwMode="auto">
          <a:xfrm>
            <a:off x="609600" y="2209800"/>
            <a:ext cx="8382000" cy="3581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Conclusion #2:  Rider benefits excludable</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IRC </a:t>
            </a:r>
            <a:r>
              <a:rPr lang="en-US" sz="2200" dirty="0" err="1" smtClean="0">
                <a:effectLst>
                  <a:outerShdw blurRad="38100" dist="38100" dir="2700000" algn="tl">
                    <a:srgbClr val="000000">
                      <a:alpha val="43137"/>
                    </a:srgbClr>
                  </a:outerShdw>
                </a:effectLst>
                <a:latin typeface="+mn-lt"/>
              </a:rPr>
              <a:t>secs</a:t>
            </a:r>
            <a:r>
              <a:rPr lang="en-US" sz="2200" dirty="0" smtClean="0">
                <a:effectLst>
                  <a:outerShdw blurRad="38100" dist="38100" dir="2700000" algn="tl">
                    <a:srgbClr val="000000">
                      <a:alpha val="43137"/>
                    </a:srgbClr>
                  </a:outerShdw>
                </a:effectLst>
                <a:latin typeface="+mn-lt"/>
              </a:rPr>
              <a:t>. </a:t>
            </a:r>
            <a:r>
              <a:rPr lang="en-US" sz="2200" dirty="0" smtClean="0">
                <a:effectLst>
                  <a:outerShdw blurRad="38100" dist="38100" dir="2700000" algn="tl">
                    <a:srgbClr val="000000">
                      <a:alpha val="43137"/>
                    </a:srgbClr>
                  </a:outerShdw>
                </a:effectLst>
                <a:latin typeface="+mn-lt"/>
                <a:cs typeface="Times New Roman"/>
              </a:rPr>
              <a:t>7702B(a) &amp; 104(a)(3)</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cs typeface="Times New Roman"/>
              </a:rPr>
              <a:t>Regardless of effect on annuity CSV</a:t>
            </a:r>
          </a:p>
          <a:p>
            <a:pPr marL="730250" lvl="1" indent="-273050">
              <a:spcBef>
                <a:spcPct val="20000"/>
              </a:spcBef>
              <a:buClr>
                <a:srgbClr val="0BD0D9"/>
              </a:buClr>
              <a:buSzPct val="95000"/>
              <a:buFont typeface="Wingdings 2" pitchFamily="18" charset="2"/>
              <a:buChar char=""/>
              <a:defRPr/>
            </a:pPr>
            <a:endParaRPr lang="en-US" sz="2200" dirty="0" smtClean="0">
              <a:effectLst>
                <a:outerShdw blurRad="38100" dist="38100" dir="2700000" algn="tl">
                  <a:srgbClr val="000000">
                    <a:alpha val="43137"/>
                  </a:srgbClr>
                </a:outerShdw>
              </a:effectLst>
              <a:latin typeface="+mn-lt"/>
              <a:cs typeface="Times New Roman"/>
            </a:endParaRPr>
          </a:p>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Times New Roman"/>
                <a:cs typeface="Times New Roman"/>
              </a:rPr>
              <a:t>Not addressed:</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How benefits that reduce annuity CSV affect IVC</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IRS declined to rule, citing “interest of sound tax administration”</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Reason = Priority Guidance List and Notice 2011-68?</a:t>
            </a:r>
            <a:endParaRPr lang="en-US" sz="2200" dirty="0" smtClean="0">
              <a:solidFill>
                <a:srgbClr val="FFFF00"/>
              </a:solidFill>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Annuity-LTC Combo Products </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15</a:t>
            </a:fld>
            <a:endParaRPr lang="en-US" dirty="0">
              <a:latin typeface="+mn-lt"/>
            </a:endParaRPr>
          </a:p>
        </p:txBody>
      </p:sp>
      <p:sp>
        <p:nvSpPr>
          <p:cNvPr id="6" name="Content Placeholder 2"/>
          <p:cNvSpPr txBox="1">
            <a:spLocks/>
          </p:cNvSpPr>
          <p:nvPr/>
        </p:nvSpPr>
        <p:spPr bwMode="auto">
          <a:xfrm>
            <a:off x="838200" y="2362200"/>
            <a:ext cx="8001000" cy="3352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Earlier rulings addressing risk shifting in LTC riders</a:t>
            </a:r>
            <a:endParaRPr kumimoji="0" lang="en-US" sz="28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PLR 201105001 </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PLR 200919011</a:t>
            </a: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Relationship to risk shifting in non-LTC contexts?</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LTC-annuity rulings do not go into detail regarding actuarial analysis, quantum of risk shifted, how to measure it, etc.</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How can taxpayers get comfortable with this on their own?</a:t>
            </a:r>
          </a:p>
          <a:p>
            <a:pPr marL="273050" indent="-273050">
              <a:spcBef>
                <a:spcPct val="20000"/>
              </a:spcBef>
              <a:buClr>
                <a:srgbClr val="0BD0D9"/>
              </a:buClr>
              <a:buSzPct val="95000"/>
              <a:buFont typeface="Wingdings 2" pitchFamily="18" charset="2"/>
              <a:buChar char=""/>
              <a:defRPr/>
            </a:pPr>
            <a:endParaRPr lang="en-US" sz="28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16</a:t>
            </a:fld>
            <a:endParaRPr lang="en-US" dirty="0">
              <a:latin typeface="+mn-lt"/>
            </a:endParaRPr>
          </a:p>
        </p:txBody>
      </p:sp>
      <p:sp>
        <p:nvSpPr>
          <p:cNvPr id="9" name="Title 1"/>
          <p:cNvSpPr txBox="1">
            <a:spLocks/>
          </p:cNvSpPr>
          <p:nvPr/>
        </p:nvSpPr>
        <p:spPr bwMode="auto">
          <a:xfrm>
            <a:off x="1371600" y="2209800"/>
            <a:ext cx="7013448" cy="1828800"/>
          </a:xfrm>
          <a:prstGeom prst="rect">
            <a:avLst/>
          </a:prstGeom>
          <a:noFill/>
          <a:ln w="9525">
            <a:noFill/>
            <a:miter lim="800000"/>
            <a:headEnd/>
            <a:tailEnd/>
          </a:ln>
        </p:spPr>
        <p:txBody>
          <a:bodyPr vert="horz" wrap="square" lIns="0" tIns="45720" rIns="0" bIns="0" numCol="1" anchor="b" anchorCtr="0" compatLnSpc="1">
            <a:prstTxWarp prst="textNoShape">
              <a:avLst/>
            </a:prstTxWarp>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Partial Exchanges of Deferred Annuities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Partial Exchanges</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17</a:t>
            </a:fld>
            <a:endParaRPr lang="en-US" dirty="0">
              <a:latin typeface="+mn-lt"/>
            </a:endParaRPr>
          </a:p>
        </p:txBody>
      </p:sp>
      <p:sp>
        <p:nvSpPr>
          <p:cNvPr id="6" name="Content Placeholder 2"/>
          <p:cNvSpPr txBox="1">
            <a:spLocks/>
          </p:cNvSpPr>
          <p:nvPr/>
        </p:nvSpPr>
        <p:spPr bwMode="auto">
          <a:xfrm>
            <a:off x="838200" y="2514600"/>
            <a:ext cx="7848600" cy="27432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History</a:t>
            </a:r>
          </a:p>
          <a:p>
            <a:pPr marL="730250" lvl="1" indent="-273050">
              <a:spcBef>
                <a:spcPct val="20000"/>
              </a:spcBef>
              <a:buClr>
                <a:srgbClr val="0BD0D9"/>
              </a:buClr>
              <a:buSzPct val="95000"/>
              <a:buFont typeface="Wingdings 2" pitchFamily="18" charset="2"/>
              <a:buChar char=""/>
              <a:defRPr/>
            </a:pPr>
            <a:r>
              <a:rPr lang="en-US" sz="2200" i="1" dirty="0" smtClean="0">
                <a:effectLst>
                  <a:outerShdw blurRad="38100" dist="38100" dir="2700000" algn="tl">
                    <a:srgbClr val="000000">
                      <a:alpha val="43137"/>
                    </a:srgbClr>
                  </a:outerShdw>
                </a:effectLst>
                <a:latin typeface="+mn-lt"/>
              </a:rPr>
              <a:t>Conway v. Commissioner </a:t>
            </a:r>
            <a:r>
              <a:rPr lang="en-US" sz="2200" dirty="0" smtClean="0">
                <a:effectLst>
                  <a:outerShdw blurRad="38100" dist="38100" dir="2700000" algn="tl">
                    <a:srgbClr val="000000">
                      <a:alpha val="43137"/>
                    </a:srgbClr>
                  </a:outerShdw>
                </a:effectLst>
                <a:latin typeface="+mn-lt"/>
              </a:rPr>
              <a:t>(Tax Court 1998)</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Rev. Rul. 2003-76 &amp; Notice 2003-51</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Rev. Proc. 2008-24</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PLR 201038012</a:t>
            </a:r>
            <a:endParaRPr lang="en-US" sz="2200" dirty="0" smtClean="0">
              <a:effectLst>
                <a:outerShdw blurRad="38100" dist="38100" dir="2700000" algn="tl">
                  <a:srgbClr val="000000">
                    <a:alpha val="43137"/>
                  </a:srgbClr>
                </a:outerShdw>
              </a:effectLst>
              <a:latin typeface="+mn-lt"/>
              <a:cs typeface="Times New Roman" pitchFamily="18" charset="0"/>
            </a:endParaRP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Rev. Proc. 2011-38</a:t>
            </a: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lang="en-US" sz="2800" dirty="0" smtClean="0">
              <a:effectLst>
                <a:outerShdw blurRad="38100" dist="38100" dir="2700000" algn="tl">
                  <a:srgbClr val="000000">
                    <a:alpha val="43137"/>
                  </a:srgbClr>
                </a:outerShdw>
              </a:effectLst>
              <a:latin typeface="Times New Roman" pitchFamily="18" charset="0"/>
              <a:cs typeface="Times New Roman" pitchFamily="18" charset="0"/>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Partial Exchanges </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18</a:t>
            </a:fld>
            <a:endParaRPr lang="en-US" dirty="0">
              <a:latin typeface="+mn-lt"/>
            </a:endParaRPr>
          </a:p>
        </p:txBody>
      </p:sp>
      <p:sp>
        <p:nvSpPr>
          <p:cNvPr id="6" name="Content Placeholder 2"/>
          <p:cNvSpPr txBox="1">
            <a:spLocks/>
          </p:cNvSpPr>
          <p:nvPr/>
        </p:nvSpPr>
        <p:spPr bwMode="auto">
          <a:xfrm>
            <a:off x="838200" y="2286000"/>
            <a:ext cx="8077200" cy="342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Rev. Proc. 2011-38</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Partial exchanges will be respected if no withdrawal or surrender within 6 months (vs. 12 months)</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If withdrawal / surrender in this window:</a:t>
            </a:r>
          </a:p>
          <a:p>
            <a:pPr marL="1187450" lvl="2" indent="-273050">
              <a:spcBef>
                <a:spcPct val="20000"/>
              </a:spcBef>
              <a:buClr>
                <a:srgbClr val="0BD0D9"/>
              </a:buClr>
              <a:buSzPct val="95000"/>
              <a:buFont typeface="Wingdings 2" pitchFamily="18" charset="2"/>
              <a:buChar char=""/>
              <a:defRPr/>
            </a:pPr>
            <a:r>
              <a:rPr lang="en-US" sz="2000" dirty="0" smtClean="0">
                <a:effectLst>
                  <a:outerShdw blurRad="38100" dist="38100" dir="2700000" algn="tl">
                    <a:srgbClr val="000000">
                      <a:alpha val="43137"/>
                    </a:srgbClr>
                  </a:outerShdw>
                </a:effectLst>
                <a:latin typeface="+mn-lt"/>
              </a:rPr>
              <a:t>IRS will apply general tax principles to determine substance / treatment of entire transaction</a:t>
            </a:r>
          </a:p>
          <a:p>
            <a:pPr marL="1187450" lvl="2" indent="-273050">
              <a:spcBef>
                <a:spcPct val="20000"/>
              </a:spcBef>
              <a:buClr>
                <a:srgbClr val="0BD0D9"/>
              </a:buClr>
              <a:buSzPct val="95000"/>
              <a:buFont typeface="Wingdings 2" pitchFamily="18" charset="2"/>
              <a:buChar char=""/>
              <a:defRPr/>
            </a:pPr>
            <a:r>
              <a:rPr lang="en-US" sz="2000" dirty="0" smtClean="0">
                <a:effectLst>
                  <a:outerShdw blurRad="38100" dist="38100" dir="2700000" algn="tl">
                    <a:srgbClr val="000000">
                      <a:alpha val="43137"/>
                    </a:srgbClr>
                  </a:outerShdw>
                </a:effectLst>
                <a:latin typeface="+mn-lt"/>
              </a:rPr>
              <a:t>Could re-characterize, for example, as taxable “boot” or as taxable distribution</a:t>
            </a: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Partial Exchanges </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19</a:t>
            </a:fld>
            <a:endParaRPr lang="en-US" dirty="0">
              <a:latin typeface="+mn-lt"/>
            </a:endParaRPr>
          </a:p>
        </p:txBody>
      </p:sp>
      <p:sp>
        <p:nvSpPr>
          <p:cNvPr id="6" name="Content Placeholder 2"/>
          <p:cNvSpPr txBox="1">
            <a:spLocks/>
          </p:cNvSpPr>
          <p:nvPr/>
        </p:nvSpPr>
        <p:spPr bwMode="auto">
          <a:xfrm>
            <a:off x="838200" y="2590800"/>
            <a:ext cx="7848600" cy="23622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Rev. Proc. 2011-38</a:t>
            </a: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 (cont.)</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No automatic or retroactive </a:t>
            </a:r>
            <a:r>
              <a:rPr lang="en-US" sz="2200" dirty="0" err="1" smtClean="0">
                <a:effectLst>
                  <a:outerShdw blurRad="38100" dist="38100" dir="2700000" algn="tl">
                    <a:srgbClr val="000000">
                      <a:alpha val="43137"/>
                    </a:srgbClr>
                  </a:outerShdw>
                </a:effectLst>
                <a:latin typeface="+mn-lt"/>
              </a:rPr>
              <a:t>recharacterization</a:t>
            </a:r>
            <a:r>
              <a:rPr lang="en-US" sz="2200" dirty="0" smtClean="0">
                <a:effectLst>
                  <a:outerShdw blurRad="38100" dist="38100" dir="2700000" algn="tl">
                    <a:srgbClr val="000000">
                      <a:alpha val="43137"/>
                    </a:srgbClr>
                  </a:outerShdw>
                </a:effectLst>
                <a:latin typeface="+mn-lt"/>
              </a:rPr>
              <a:t> of the exchange</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Exceptions to IRC sec. 72(q) no longer the standard</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Coordinates with partial annuitization legislation </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Clarifies partial exchange within 6-month window OK</a:t>
            </a:r>
            <a:endParaRPr kumimoji="0" lang="en-US" sz="2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04850"/>
            <a:ext cx="8001000" cy="1143000"/>
          </a:xfrm>
        </p:spPr>
        <p:txBody>
          <a:bodyPr/>
          <a:lstStyle/>
          <a:p>
            <a:r>
              <a:rPr lang="en-US"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Overview</a:t>
            </a:r>
            <a:endParaRPr lang="en-US"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457200" y="2209800"/>
            <a:ext cx="8229600" cy="3657601"/>
          </a:xfrm>
        </p:spPr>
        <p:txBody>
          <a:bodyPr/>
          <a:lstStyle/>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Longevity Insurance in Qualified Plans &amp; IRAs</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Annuity-LTC Combination Products</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Partial Exchanges of Deferred Annuities (Rev. Proc. 2011-38) </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Partial Annuitization &amp; “Immediate Annuity” Status</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Self-Help: Addressing Mistakes in Exchanges, Rollovers, Etc.</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Recent BOLI Rulings  </a:t>
            </a:r>
          </a:p>
          <a:p>
            <a:r>
              <a:rPr lang="en-US" sz="2400" dirty="0" smtClean="0">
                <a:effectLst>
                  <a:outerShdw blurRad="38100" dist="38100" dir="2700000" algn="tl">
                    <a:srgbClr val="000000">
                      <a:alpha val="43137"/>
                    </a:srgbClr>
                  </a:outerShdw>
                </a:effectLst>
                <a:latin typeface="Times New Roman" pitchFamily="18" charset="0"/>
                <a:cs typeface="Times New Roman" pitchFamily="18" charset="0"/>
              </a:rPr>
              <a:t>Estate Tax and Right of Substitution (Rev. Rul. 2011-28)</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20</a:t>
            </a:fld>
            <a:endParaRPr lang="en-US" dirty="0"/>
          </a:p>
        </p:txBody>
      </p:sp>
      <p:sp>
        <p:nvSpPr>
          <p:cNvPr id="9" name="Title 1"/>
          <p:cNvSpPr txBox="1">
            <a:spLocks/>
          </p:cNvSpPr>
          <p:nvPr/>
        </p:nvSpPr>
        <p:spPr bwMode="auto">
          <a:xfrm>
            <a:off x="838200" y="2286000"/>
            <a:ext cx="8001000" cy="1828800"/>
          </a:xfrm>
          <a:prstGeom prst="rect">
            <a:avLst/>
          </a:prstGeom>
          <a:noFill/>
          <a:ln w="9525">
            <a:noFill/>
            <a:miter lim="800000"/>
            <a:headEnd/>
            <a:tailEnd/>
          </a:ln>
        </p:spPr>
        <p:txBody>
          <a:bodyPr vert="horz" wrap="square" lIns="0" tIns="45720" rIns="0" bIns="0" numCol="1" anchor="b"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51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Partial Annuitization &amp; “Immediate Annuity” Status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Partial Annuitization</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609600" y="2514600"/>
            <a:ext cx="8077200" cy="31242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IRC sec. 72(a)(2)</a:t>
            </a:r>
          </a:p>
          <a:p>
            <a:pPr lvl="1"/>
            <a:r>
              <a:rPr lang="en-US" sz="2200" dirty="0" smtClean="0">
                <a:effectLst>
                  <a:outerShdw blurRad="38100" dist="38100" dir="2700000" algn="tl">
                    <a:srgbClr val="000000">
                      <a:alpha val="43137"/>
                    </a:srgbClr>
                  </a:outerShdw>
                </a:effectLst>
              </a:rPr>
              <a:t>Annuity payments for life or 10+ years under portion of annuity</a:t>
            </a:r>
          </a:p>
          <a:p>
            <a:pPr lvl="1"/>
            <a:r>
              <a:rPr lang="en-US" sz="2200" dirty="0" smtClean="0">
                <a:effectLst>
                  <a:outerShdw blurRad="38100" dist="38100" dir="2700000" algn="tl">
                    <a:srgbClr val="000000">
                      <a:alpha val="43137"/>
                    </a:srgbClr>
                  </a:outerShdw>
                </a:effectLst>
              </a:rPr>
              <a:t>Treated as “separate contract” for IRC sec. 72</a:t>
            </a:r>
          </a:p>
          <a:p>
            <a:pPr lvl="1"/>
            <a:r>
              <a:rPr lang="en-US" sz="2200" dirty="0" smtClean="0">
                <a:effectLst>
                  <a:outerShdw blurRad="38100" dist="38100" dir="2700000" algn="tl">
                    <a:srgbClr val="000000">
                      <a:alpha val="43137"/>
                    </a:srgbClr>
                  </a:outerShdw>
                </a:effectLst>
              </a:rPr>
              <a:t>Facilitates exclusion ratio for annuitized portion</a:t>
            </a:r>
          </a:p>
          <a:p>
            <a:pPr lvl="1"/>
            <a:r>
              <a:rPr lang="en-US" sz="2200" dirty="0" smtClean="0">
                <a:effectLst>
                  <a:outerShdw blurRad="38100" dist="38100" dir="2700000" algn="tl">
                    <a:srgbClr val="000000">
                      <a:alpha val="43137"/>
                    </a:srgbClr>
                  </a:outerShdw>
                </a:effectLst>
              </a:rPr>
              <a:t>Allocates IVC pro rata </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Immediate Annuity</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609600" y="2209800"/>
            <a:ext cx="8077200" cy="35052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IRC sec. 72(u)(4)</a:t>
            </a:r>
          </a:p>
          <a:p>
            <a:pPr lvl="1"/>
            <a:r>
              <a:rPr lang="en-US" sz="2200" dirty="0" smtClean="0">
                <a:effectLst>
                  <a:outerShdw blurRad="38100" dist="38100" dir="2700000" algn="tl">
                    <a:srgbClr val="000000">
                      <a:alpha val="43137"/>
                    </a:srgbClr>
                  </a:outerShdw>
                </a:effectLst>
              </a:rPr>
              <a:t>Purchased with single premium or annuity consideration </a:t>
            </a:r>
          </a:p>
          <a:p>
            <a:pPr lvl="1"/>
            <a:r>
              <a:rPr lang="en-US" sz="2200" dirty="0" smtClean="0">
                <a:effectLst>
                  <a:outerShdw blurRad="38100" dist="38100" dir="2700000" algn="tl">
                    <a:srgbClr val="000000">
                      <a:alpha val="43137"/>
                    </a:srgbClr>
                  </a:outerShdw>
                </a:effectLst>
              </a:rPr>
              <a:t>Annuity starting date within year from “date of purchase” </a:t>
            </a:r>
          </a:p>
          <a:p>
            <a:pPr lvl="1"/>
            <a:r>
              <a:rPr lang="en-US" sz="2200" dirty="0" smtClean="0">
                <a:effectLst>
                  <a:outerShdw blurRad="38100" dist="38100" dir="2700000" algn="tl">
                    <a:srgbClr val="000000">
                      <a:alpha val="43137"/>
                    </a:srgbClr>
                  </a:outerShdw>
                </a:effectLst>
              </a:rPr>
              <a:t>Provides for substantially equal periodic payments</a:t>
            </a:r>
          </a:p>
          <a:p>
            <a:pPr lvl="1"/>
            <a:r>
              <a:rPr lang="en-US" sz="2200" dirty="0" smtClean="0">
                <a:effectLst>
                  <a:outerShdw blurRad="38100" dist="38100" dir="2700000" algn="tl">
                    <a:srgbClr val="000000">
                      <a:alpha val="43137"/>
                    </a:srgbClr>
                  </a:outerShdw>
                </a:effectLst>
              </a:rPr>
              <a:t>Exception to IRC sec. 72(q) penalty tax</a:t>
            </a:r>
          </a:p>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Interaction?</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Does “separate contract” rule mean the annuitized portion can be an “immediate annuity?”</a:t>
            </a:r>
          </a:p>
          <a:p>
            <a:pPr lvl="1"/>
            <a:endParaRPr lang="en-US" sz="2200" dirty="0" smtClean="0">
              <a:effectLst>
                <a:outerShdw blurRad="38100" dist="38100" dir="2700000" algn="tl">
                  <a:srgbClr val="000000">
                    <a:alpha val="43137"/>
                  </a:srgbClr>
                </a:outerShdw>
              </a:effectLst>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Interaction?</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609600" y="2057400"/>
            <a:ext cx="8077200" cy="41148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Statute says “separate,” not “new” or “exchange”</a:t>
            </a:r>
          </a:p>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Even if “new” or “exchange,” Rev. Rul. 92-95:</a:t>
            </a:r>
          </a:p>
          <a:p>
            <a:pPr lvl="1"/>
            <a:r>
              <a:rPr lang="en-US" sz="2200" dirty="0" smtClean="0">
                <a:effectLst>
                  <a:outerShdw blurRad="38100" dist="38100" dir="2700000" algn="tl">
                    <a:srgbClr val="000000">
                      <a:alpha val="43137"/>
                    </a:srgbClr>
                  </a:outerShdw>
                </a:effectLst>
              </a:rPr>
              <a:t>Annuity contract acquired in IRC sec. 1035 exchange for another one issued more than a year earlier</a:t>
            </a:r>
          </a:p>
          <a:p>
            <a:pPr lvl="1"/>
            <a:r>
              <a:rPr lang="en-US" sz="2200" dirty="0" smtClean="0">
                <a:effectLst>
                  <a:outerShdw blurRad="38100" dist="38100" dir="2700000" algn="tl">
                    <a:srgbClr val="000000">
                      <a:alpha val="43137"/>
                    </a:srgbClr>
                  </a:outerShdw>
                </a:effectLst>
              </a:rPr>
              <a:t>“Date of the purchase of the annuity” carries over from original contract (legislative intent)</a:t>
            </a:r>
          </a:p>
          <a:p>
            <a:pPr lvl="1"/>
            <a:r>
              <a:rPr lang="en-US" sz="2200" dirty="0" smtClean="0">
                <a:effectLst>
                  <a:outerShdw blurRad="38100" dist="38100" dir="2700000" algn="tl">
                    <a:srgbClr val="000000">
                      <a:alpha val="43137"/>
                    </a:srgbClr>
                  </a:outerShdw>
                </a:effectLst>
              </a:rPr>
              <a:t>So new contract not “immediate annuity”</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Similar logic for partial annuitization?</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24</a:t>
            </a:fld>
            <a:endParaRPr lang="en-US" dirty="0">
              <a:latin typeface="+mn-lt"/>
            </a:endParaRPr>
          </a:p>
        </p:txBody>
      </p:sp>
      <p:sp>
        <p:nvSpPr>
          <p:cNvPr id="9" name="Title 1"/>
          <p:cNvSpPr txBox="1">
            <a:spLocks/>
          </p:cNvSpPr>
          <p:nvPr/>
        </p:nvSpPr>
        <p:spPr bwMode="auto">
          <a:xfrm>
            <a:off x="838200" y="2362200"/>
            <a:ext cx="7470648" cy="1828800"/>
          </a:xfrm>
          <a:prstGeom prst="rect">
            <a:avLst/>
          </a:prstGeom>
          <a:noFill/>
          <a:ln w="9525">
            <a:noFill/>
            <a:miter lim="800000"/>
            <a:headEnd/>
            <a:tailEnd/>
          </a:ln>
        </p:spPr>
        <p:txBody>
          <a:bodyPr vert="horz" wrap="square" lIns="0" tIns="45720" rIns="0" bIns="0" numCol="1" anchor="b" anchorCtr="0" compatLnSpc="1">
            <a:prstTxWarp prst="textNoShape">
              <a:avLst/>
            </a:prstTxWarp>
            <a:normAutofit fontScale="82500" lnSpcReduction="2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Self-Help: </a:t>
            </a:r>
            <a:br>
              <a:rPr kumimoji="0" lang="en-US" sz="54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br>
            <a:r>
              <a:rPr kumimoji="0" lang="en-US" sz="54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Addressing Mistakes in Exchanges, Rollovers, Etc.</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Mistakes &amp; Self Help</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133600"/>
            <a:ext cx="7543800" cy="35814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Common types of mistakes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Section 1035 exchanges, including partial exchanges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Modification of series of SEPPs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Rollovers and transfers of “qualified” amounts</a:t>
            </a:r>
          </a:p>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Common reasons for mistakes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Misunderstanding of applicable law</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Mistake in paperwork</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Mistake in effectuating</a:t>
            </a:r>
          </a:p>
          <a:p>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Mistakes &amp; Self Help</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209800"/>
            <a:ext cx="7543800" cy="36576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Correction in qualified context</a:t>
            </a:r>
          </a:p>
          <a:p>
            <a:pPr lvl="1"/>
            <a:r>
              <a:rPr lang="en-US" dirty="0" smtClean="0">
                <a:effectLst>
                  <a:outerShdw blurRad="38100" dist="38100" dir="2700000" algn="tl">
                    <a:srgbClr val="000000">
                      <a:alpha val="43137"/>
                    </a:srgbClr>
                  </a:outerShdw>
                </a:effectLst>
              </a:rPr>
              <a:t>IRC sec. 402(c)(3)(B) </a:t>
            </a:r>
          </a:p>
          <a:p>
            <a:pPr lvl="2"/>
            <a:r>
              <a:rPr lang="en-US" sz="2200" dirty="0" smtClean="0">
                <a:effectLst>
                  <a:outerShdw blurRad="38100" dist="38100" dir="2700000" algn="tl">
                    <a:srgbClr val="000000">
                      <a:alpha val="43137"/>
                    </a:srgbClr>
                  </a:outerShdw>
                </a:effectLst>
              </a:rPr>
              <a:t>IRS may waive 60-day requirement for hardship</a:t>
            </a:r>
            <a:endParaRPr lang="en-US" sz="2200" dirty="0" smtClean="0">
              <a:effectLst>
                <a:outerShdw blurRad="38100" dist="38100" dir="2700000" algn="tl">
                  <a:srgbClr val="000000">
                    <a:alpha val="43137"/>
                  </a:srgbClr>
                </a:outerShdw>
              </a:effectLst>
              <a:cs typeface="Times New Roman"/>
            </a:endParaRPr>
          </a:p>
          <a:p>
            <a:pPr lvl="1"/>
            <a:r>
              <a:rPr lang="en-US" dirty="0" smtClean="0">
                <a:effectLst>
                  <a:outerShdw blurRad="38100" dist="38100" dir="2700000" algn="tl">
                    <a:srgbClr val="000000">
                      <a:alpha val="43137"/>
                    </a:srgbClr>
                  </a:outerShdw>
                </a:effectLst>
                <a:cs typeface="Times New Roman" pitchFamily="18" charset="0"/>
              </a:rPr>
              <a:t>EPCRS (Rev. Proc. 2008-50)</a:t>
            </a:r>
          </a:p>
          <a:p>
            <a:pPr lvl="2"/>
            <a:r>
              <a:rPr lang="en-US" sz="2200" dirty="0" smtClean="0">
                <a:effectLst>
                  <a:outerShdw blurRad="38100" dist="38100" dir="2700000" algn="tl">
                    <a:srgbClr val="000000">
                      <a:alpha val="43137"/>
                    </a:srgbClr>
                  </a:outerShdw>
                </a:effectLst>
                <a:cs typeface="Times New Roman" pitchFamily="18" charset="0"/>
              </a:rPr>
              <a:t>Self-correction of even “significant” operational failures</a:t>
            </a:r>
          </a:p>
          <a:p>
            <a:pPr lvl="1"/>
            <a:r>
              <a:rPr lang="en-US" dirty="0" smtClean="0">
                <a:effectLst>
                  <a:outerShdw blurRad="38100" dist="38100" dir="2700000" algn="tl">
                    <a:srgbClr val="000000">
                      <a:alpha val="43137"/>
                    </a:srgbClr>
                  </a:outerShdw>
                </a:effectLst>
                <a:cs typeface="Times New Roman" pitchFamily="18" charset="0"/>
              </a:rPr>
              <a:t>Form 5329 </a:t>
            </a:r>
          </a:p>
          <a:p>
            <a:pPr lvl="2"/>
            <a:r>
              <a:rPr lang="en-US" sz="2200" dirty="0" smtClean="0">
                <a:effectLst>
                  <a:outerShdw blurRad="38100" dist="38100" dir="2700000" algn="tl">
                    <a:srgbClr val="000000">
                      <a:alpha val="43137"/>
                    </a:srgbClr>
                  </a:outerShdw>
                </a:effectLst>
                <a:cs typeface="Times New Roman" pitchFamily="18" charset="0"/>
              </a:rPr>
              <a:t>File to report RMD failure and ask for waiver (without having to pre-pay 50% excise tax of IRC </a:t>
            </a:r>
            <a:r>
              <a:rPr lang="en-US" sz="2200" dirty="0" smtClean="0">
                <a:effectLst>
                  <a:outerShdw blurRad="38100" dist="38100" dir="2700000" algn="tl">
                    <a:srgbClr val="000000">
                      <a:alpha val="43137"/>
                    </a:srgbClr>
                  </a:outerShdw>
                </a:effectLst>
                <a:cs typeface="Times New Roman"/>
              </a:rPr>
              <a:t>sec. 4974</a:t>
            </a:r>
            <a:r>
              <a:rPr lang="en-US" sz="2200" dirty="0" smtClean="0">
                <a:effectLst>
                  <a:outerShdw blurRad="38100" dist="38100" dir="2700000" algn="tl">
                    <a:srgbClr val="000000">
                      <a:alpha val="43137"/>
                    </a:srgbClr>
                  </a:outerShdw>
                </a:effectLst>
                <a:cs typeface="Times New Roman" pitchFamily="18" charset="0"/>
              </a:rPr>
              <a:t>)</a:t>
            </a:r>
          </a:p>
          <a:p>
            <a:pPr lvl="1"/>
            <a:endParaRPr lang="en-US" sz="2000" dirty="0" smtClean="0">
              <a:effectLst>
                <a:outerShdw blurRad="38100" dist="38100" dir="2700000" algn="tl">
                  <a:srgbClr val="000000">
                    <a:alpha val="43137"/>
                  </a:srgbClr>
                </a:outerShdw>
              </a:effectLst>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Mistakes &amp; Self Help</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057400"/>
            <a:ext cx="7543800" cy="36576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No correction in non-qualified (NQ) context</a:t>
            </a:r>
          </a:p>
          <a:p>
            <a:pPr lvl="1"/>
            <a:r>
              <a:rPr lang="en-US" dirty="0" smtClean="0">
                <a:effectLst>
                  <a:outerShdw blurRad="38100" dist="38100" dir="2700000" algn="tl">
                    <a:srgbClr val="000000">
                      <a:alpha val="43137"/>
                    </a:srgbClr>
                  </a:outerShdw>
                </a:effectLst>
                <a:latin typeface="Times New Roman" pitchFamily="18" charset="0"/>
                <a:cs typeface="Times New Roman" pitchFamily="18" charset="0"/>
              </a:rPr>
              <a:t>Rev. Rul. 2007-24 </a:t>
            </a:r>
          </a:p>
          <a:p>
            <a:pPr lvl="2"/>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Exchanges where check sent to policyholder are not exchanges because no assignment or direct transfer</a:t>
            </a:r>
          </a:p>
          <a:p>
            <a:r>
              <a:rPr lang="en-US" dirty="0" smtClean="0">
                <a:effectLst>
                  <a:outerShdw blurRad="38100" dist="38100" dir="2700000" algn="tl">
                    <a:srgbClr val="000000">
                      <a:alpha val="43137"/>
                    </a:srgbClr>
                  </a:outerShdw>
                </a:effectLst>
                <a:latin typeface="Times New Roman" pitchFamily="18" charset="0"/>
                <a:cs typeface="Times New Roman" pitchFamily="18" charset="0"/>
              </a:rPr>
              <a:t>IRS “no rule” list (Rev. Proc. 2012-3</a:t>
            </a:r>
            <a:r>
              <a:rPr lang="en-US" dirty="0" smtClean="0">
                <a:effectLst>
                  <a:outerShdw blurRad="38100" dist="38100" dir="2700000" algn="tl">
                    <a:srgbClr val="000000">
                      <a:alpha val="43137"/>
                    </a:srgbClr>
                  </a:outerShdw>
                </a:effectLst>
                <a:cs typeface="Times New Roman"/>
              </a:rPr>
              <a:t>sec. 5.02)</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200" dirty="0" smtClean="0">
                <a:effectLst>
                  <a:outerShdw blurRad="38100" dist="38100" dir="2700000" algn="tl">
                    <a:srgbClr val="000000">
                      <a:alpha val="43137"/>
                    </a:srgbClr>
                  </a:outerShdw>
                </a:effectLst>
              </a:rPr>
              <a:t>Whether a completed transaction can be rescinded for Federal income tax purposes”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Area under study</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Any chance for self-help for mistakes in NQ context?</a:t>
            </a:r>
          </a:p>
          <a:p>
            <a:pPr lvl="1"/>
            <a:endParaRPr lang="en-US"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28</a:t>
            </a:fld>
            <a:endParaRPr lang="en-US" dirty="0"/>
          </a:p>
        </p:txBody>
      </p:sp>
      <p:sp>
        <p:nvSpPr>
          <p:cNvPr id="9" name="Title 1"/>
          <p:cNvSpPr txBox="1">
            <a:spLocks/>
          </p:cNvSpPr>
          <p:nvPr/>
        </p:nvSpPr>
        <p:spPr bwMode="auto">
          <a:xfrm>
            <a:off x="1219200" y="2286000"/>
            <a:ext cx="7391400" cy="1143000"/>
          </a:xfrm>
          <a:prstGeom prst="rect">
            <a:avLst/>
          </a:prstGeom>
          <a:noFill/>
          <a:ln w="9525">
            <a:noFill/>
            <a:miter lim="800000"/>
            <a:headEnd/>
            <a:tailEnd/>
          </a:ln>
        </p:spPr>
        <p:txBody>
          <a:bodyPr vert="horz" wrap="square" lIns="0" tIns="45720" rIns="0" bIns="0" numCol="1" anchor="b" anchorCtr="0" compatLnSpc="1">
            <a:prstTxWarp prst="textNoShape">
              <a:avLst/>
            </a:prstTxWarp>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Recent BOLI Rulings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201217017</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685800" y="2438400"/>
            <a:ext cx="8077200" cy="35814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Background</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IRC sec. 101(j) denies exclusion for death benefits under employer-owned life insurance (EOLI)</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Exceptions for certain insured populations, etc.</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Must meet notice &amp; consent requirements before the contract is issued (IRC </a:t>
            </a:r>
            <a:r>
              <a:rPr lang="en-US" sz="2200" dirty="0" smtClean="0">
                <a:effectLst>
                  <a:outerShdw blurRad="38100" dist="38100" dir="2700000" algn="tl">
                    <a:srgbClr val="000000">
                      <a:alpha val="43137"/>
                    </a:srgbClr>
                  </a:outerShdw>
                </a:effectLst>
                <a:latin typeface="Times New Roman"/>
                <a:cs typeface="Times New Roman"/>
              </a:rPr>
              <a:t>sec. 101(j)(4))</a:t>
            </a:r>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Notice 2009-48 (guidance in Q&amp;A format)</a:t>
            </a:r>
          </a:p>
          <a:p>
            <a:endParaRPr lang="en-US" sz="2800" dirty="0" smtClean="0">
              <a:effectLst>
                <a:outerShdw blurRad="38100" dist="38100" dir="2700000" algn="tl">
                  <a:srgbClr val="000000">
                    <a:alpha val="43137"/>
                  </a:srgbClr>
                </a:outerShdw>
              </a:effectLst>
              <a:latin typeface="Times New Roman" pitchFamily="18" charset="0"/>
              <a:cs typeface="Times New Roman" pitchFamily="18" charset="0"/>
            </a:endParaRPr>
          </a:p>
          <a:p>
            <a:pPr lvl="1"/>
            <a:endParaRPr lang="en-US" sz="20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a:t>
            </a:fld>
            <a:endParaRPr lang="en-US" dirty="0"/>
          </a:p>
        </p:txBody>
      </p:sp>
      <p:sp>
        <p:nvSpPr>
          <p:cNvPr id="8" name="Title 1"/>
          <p:cNvSpPr>
            <a:spLocks noGrp="1"/>
          </p:cNvSpPr>
          <p:nvPr>
            <p:ph type="title"/>
          </p:nvPr>
        </p:nvSpPr>
        <p:spPr>
          <a:xfrm>
            <a:off x="914400" y="1981200"/>
            <a:ext cx="7239000" cy="1905000"/>
          </a:xfrm>
        </p:spPr>
        <p:txBody>
          <a:bodyPr>
            <a:normAutofit/>
          </a:bodyPr>
          <a:lstStyle/>
          <a:p>
            <a:r>
              <a:rPr lang="en-US" sz="4800" b="1"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Longevity Insurance in Qualified Plans &amp; IRAs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201217017</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685800" y="2286000"/>
            <a:ext cx="8077200" cy="3733800"/>
          </a:xfrm>
        </p:spPr>
        <p:txBody>
          <a:bodyPr/>
          <a:lstStyle/>
          <a:p>
            <a:r>
              <a:rPr lang="en-US" sz="2800" dirty="0" smtClean="0">
                <a:effectLst>
                  <a:outerShdw blurRad="38100" dist="38100" dir="2700000" algn="tl">
                    <a:srgbClr val="000000">
                      <a:alpha val="43137"/>
                    </a:srgbClr>
                  </a:outerShdw>
                </a:effectLst>
                <a:cs typeface="Times New Roman" pitchFamily="18" charset="0"/>
              </a:rPr>
              <a:t>Notice &amp; consent requirements (IRC </a:t>
            </a:r>
            <a:r>
              <a:rPr lang="en-US" sz="2800" dirty="0" smtClean="0">
                <a:effectLst>
                  <a:outerShdw blurRad="38100" dist="38100" dir="2700000" algn="tl">
                    <a:srgbClr val="000000">
                      <a:alpha val="43137"/>
                    </a:srgbClr>
                  </a:outerShdw>
                </a:effectLst>
                <a:latin typeface="Times New Roman"/>
                <a:cs typeface="Times New Roman"/>
              </a:rPr>
              <a:t>sec. 101(j)(4)</a:t>
            </a:r>
            <a:r>
              <a:rPr lang="en-US" sz="2800" dirty="0" smtClean="0">
                <a:effectLst>
                  <a:outerShdw blurRad="38100" dist="38100" dir="2700000" algn="tl">
                    <a:srgbClr val="000000">
                      <a:alpha val="43137"/>
                    </a:srgbClr>
                  </a:outerShdw>
                </a:effectLst>
                <a:cs typeface="Times New Roman" pitchFamily="18" charset="0"/>
              </a:rPr>
              <a:t>)</a:t>
            </a:r>
          </a:p>
          <a:p>
            <a:pPr lvl="1"/>
            <a:r>
              <a:rPr lang="en-US" dirty="0" smtClean="0">
                <a:effectLst>
                  <a:outerShdw blurRad="38100" dist="38100" dir="2700000" algn="tl">
                    <a:srgbClr val="000000">
                      <a:alpha val="43137"/>
                    </a:srgbClr>
                  </a:outerShdw>
                </a:effectLst>
              </a:rPr>
              <a:t>Notify employee in writing:</a:t>
            </a:r>
          </a:p>
          <a:p>
            <a:pPr lvl="2"/>
            <a:r>
              <a:rPr lang="en-US" sz="2200" dirty="0" smtClean="0">
                <a:effectLst>
                  <a:outerShdw blurRad="38100" dist="38100" dir="2700000" algn="tl">
                    <a:srgbClr val="000000">
                      <a:alpha val="43137"/>
                    </a:srgbClr>
                  </a:outerShdw>
                </a:effectLst>
              </a:rPr>
              <a:t>Employer’s intent to insure</a:t>
            </a:r>
          </a:p>
          <a:p>
            <a:pPr lvl="2"/>
            <a:r>
              <a:rPr lang="en-US" sz="2200" dirty="0" smtClean="0">
                <a:effectLst>
                  <a:outerShdw blurRad="38100" dist="38100" dir="2700000" algn="tl">
                    <a:srgbClr val="000000">
                      <a:alpha val="43137"/>
                    </a:srgbClr>
                  </a:outerShdw>
                </a:effectLst>
              </a:rPr>
              <a:t>Maximum face amount</a:t>
            </a:r>
          </a:p>
          <a:p>
            <a:pPr lvl="2"/>
            <a:r>
              <a:rPr lang="en-US" sz="2200" dirty="0" smtClean="0">
                <a:effectLst>
                  <a:outerShdw blurRad="38100" dist="38100" dir="2700000" algn="tl">
                    <a:srgbClr val="000000">
                      <a:alpha val="43137"/>
                    </a:srgbClr>
                  </a:outerShdw>
                </a:effectLst>
              </a:rPr>
              <a:t>Employer = beneficiary</a:t>
            </a:r>
          </a:p>
          <a:p>
            <a:pPr lvl="1"/>
            <a:r>
              <a:rPr lang="en-US" dirty="0" smtClean="0">
                <a:effectLst>
                  <a:outerShdw blurRad="38100" dist="38100" dir="2700000" algn="tl">
                    <a:srgbClr val="000000">
                      <a:alpha val="43137"/>
                    </a:srgbClr>
                  </a:outerShdw>
                </a:effectLst>
              </a:rPr>
              <a:t>Obtain employee’s written consent </a:t>
            </a:r>
          </a:p>
          <a:p>
            <a:pPr lvl="2"/>
            <a:r>
              <a:rPr lang="en-US" sz="2200" dirty="0" smtClean="0">
                <a:effectLst>
                  <a:outerShdw blurRad="38100" dist="38100" dir="2700000" algn="tl">
                    <a:srgbClr val="000000">
                      <a:alpha val="43137"/>
                    </a:srgbClr>
                  </a:outerShdw>
                </a:effectLst>
              </a:rPr>
              <a:t>To be insured </a:t>
            </a:r>
          </a:p>
          <a:p>
            <a:pPr lvl="2"/>
            <a:r>
              <a:rPr lang="en-US" sz="2200" dirty="0" smtClean="0">
                <a:effectLst>
                  <a:outerShdw blurRad="38100" dist="38100" dir="2700000" algn="tl">
                    <a:srgbClr val="000000">
                      <a:alpha val="43137"/>
                    </a:srgbClr>
                  </a:outerShdw>
                </a:effectLst>
              </a:rPr>
              <a:t>That coverage may last beyond employment</a:t>
            </a:r>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201217017</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1905000"/>
            <a:ext cx="7848600" cy="39624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Facts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Closely held corp. bought EOLI on stockholders / employees</a:t>
            </a:r>
          </a:p>
          <a:p>
            <a:pPr lvl="2"/>
            <a:r>
              <a:rPr lang="en-US" sz="1900" dirty="0" smtClean="0">
                <a:effectLst>
                  <a:outerShdw blurRad="38100" dist="38100" dir="2700000" algn="tl">
                    <a:srgbClr val="000000">
                      <a:alpha val="43137"/>
                    </a:srgbClr>
                  </a:outerShdw>
                </a:effectLst>
                <a:latin typeface="Times New Roman" pitchFamily="18" charset="0"/>
                <a:cs typeface="Times New Roman" pitchFamily="18" charset="0"/>
              </a:rPr>
              <a:t>Use death benefit to purchase decedents’ stock in corporation</a:t>
            </a:r>
          </a:p>
          <a:p>
            <a:pPr lvl="2"/>
            <a:r>
              <a:rPr lang="en-US" sz="1900" dirty="0" smtClean="0">
                <a:effectLst>
                  <a:outerShdw blurRad="38100" dist="38100" dir="2700000" algn="tl">
                    <a:srgbClr val="000000">
                      <a:alpha val="43137"/>
                    </a:srgbClr>
                  </a:outerShdw>
                </a:effectLst>
                <a:latin typeface="Times New Roman" pitchFamily="18" charset="0"/>
                <a:cs typeface="Times New Roman" pitchFamily="18" charset="0"/>
              </a:rPr>
              <a:t>Written agreement among the parties evidenced / required this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Did not get s</a:t>
            </a:r>
            <a:r>
              <a:rPr lang="en-US" sz="2200" dirty="0" smtClean="0">
                <a:effectLst>
                  <a:outerShdw blurRad="38100" dist="38100" dir="2700000" algn="tl">
                    <a:srgbClr val="000000">
                      <a:alpha val="43137"/>
                    </a:srgbClr>
                  </a:outerShdw>
                </a:effectLst>
              </a:rPr>
              <a:t>eparate documentation (e.g., form or forms) from each insured with all required notice / consent info</a:t>
            </a:r>
            <a:endParaRPr lang="en-US" sz="2200" dirty="0" smtClean="0">
              <a:effectLst>
                <a:outerShdw blurRad="38100" dist="38100" dir="2700000" algn="tl">
                  <a:srgbClr val="000000">
                    <a:alpha val="43137"/>
                  </a:srgbClr>
                </a:outerShdw>
              </a:effectLst>
              <a:latin typeface="Times New Roman"/>
              <a:cs typeface="Times New Roman"/>
            </a:endParaRPr>
          </a:p>
          <a:p>
            <a:pPr lvl="1"/>
            <a:r>
              <a:rPr lang="en-US" sz="2200" u="sng" dirty="0" smtClean="0">
                <a:effectLst>
                  <a:outerShdw blurRad="38100" dist="38100" dir="2700000" algn="tl">
                    <a:srgbClr val="000000">
                      <a:alpha val="43137"/>
                    </a:srgbClr>
                  </a:outerShdw>
                </a:effectLst>
                <a:latin typeface="Times New Roman"/>
                <a:cs typeface="Times New Roman"/>
              </a:rPr>
              <a:t>BUT,</a:t>
            </a:r>
            <a:r>
              <a:rPr lang="en-US" sz="2200" dirty="0" smtClean="0">
                <a:effectLst>
                  <a:outerShdw blurRad="38100" dist="38100" dir="2700000" algn="tl">
                    <a:srgbClr val="000000">
                      <a:alpha val="43137"/>
                    </a:srgbClr>
                  </a:outerShdw>
                </a:effectLst>
                <a:latin typeface="Times New Roman"/>
                <a:cs typeface="Times New Roman"/>
              </a:rPr>
              <a:t> collectively, the agreement and contract application contained all the required notice / consent info</a:t>
            </a:r>
          </a:p>
          <a:p>
            <a:r>
              <a:rPr lang="en-US" sz="2700" dirty="0" smtClean="0">
                <a:effectLst>
                  <a:outerShdw blurRad="38100" dist="38100" dir="2700000" algn="tl">
                    <a:srgbClr val="000000">
                      <a:alpha val="43137"/>
                    </a:srgbClr>
                  </a:outerShdw>
                </a:effectLst>
                <a:latin typeface="Times New Roman"/>
                <a:cs typeface="Times New Roman"/>
              </a:rPr>
              <a:t>Conclusion </a:t>
            </a:r>
          </a:p>
          <a:p>
            <a:pPr lvl="1"/>
            <a:r>
              <a:rPr lang="en-US" sz="2200" dirty="0" smtClean="0">
                <a:effectLst>
                  <a:outerShdw blurRad="38100" dist="38100" dir="2700000" algn="tl">
                    <a:srgbClr val="000000">
                      <a:alpha val="43137"/>
                    </a:srgbClr>
                  </a:outerShdw>
                </a:effectLst>
                <a:latin typeface="Times New Roman"/>
                <a:cs typeface="Times New Roman"/>
              </a:rPr>
              <a:t>Notice / consent requirement met</a:t>
            </a:r>
          </a:p>
          <a:p>
            <a:pPr lvl="1"/>
            <a:endParaRPr lang="en-US" sz="25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057400"/>
            <a:ext cx="7848600" cy="39624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Background</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IRC sec. 264(f) disallows unrelated interest expense deductions for unborrowed cash value under COLI / BOLI</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Exception if covers employee, etc., “at time first covered”</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In case of partnership, rules apply at partnership level</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Aggregation rules apply under</a:t>
            </a:r>
            <a:r>
              <a:rPr lang="en-US" sz="2200" dirty="0" smtClean="0">
                <a:effectLst>
                  <a:outerShdw blurRad="38100" dist="38100" dir="2700000" algn="tl">
                    <a:srgbClr val="000000">
                      <a:alpha val="43137"/>
                    </a:srgbClr>
                  </a:outerShdw>
                </a:effectLst>
              </a:rPr>
              <a:t> IRC sec. 264(f)(8)</a:t>
            </a:r>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Rev. Rul. 2011-9 re: contracts received in exchange </a:t>
            </a:r>
          </a:p>
          <a:p>
            <a:pPr lvl="2"/>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Time first covered = date of exchange</a:t>
            </a:r>
          </a:p>
          <a:p>
            <a:pPr lvl="2"/>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If insured is not employee, etc., on that date, exception n/a</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2286000"/>
            <a:ext cx="7239000" cy="32004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Facts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Unrelated Banks A &amp; B </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Own BOLI on current &amp; former employees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Contribute to partnership</a:t>
            </a:r>
          </a:p>
          <a:p>
            <a:pPr lvl="2"/>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Bank A’s policies &gt; 50%</a:t>
            </a:r>
          </a:p>
          <a:p>
            <a:pPr lvl="2"/>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Bank B’s policies &lt; 50%</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Partnership plans to exchange</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Taxpayer represented i</a:t>
            </a:r>
            <a:r>
              <a:rPr lang="en-US" sz="2200" dirty="0" smtClean="0">
                <a:effectLst>
                  <a:outerShdw blurRad="38100" dist="38100" dir="2700000" algn="tl">
                    <a:srgbClr val="000000">
                      <a:alpha val="43137"/>
                    </a:srgbClr>
                  </a:outerShdw>
                </a:effectLst>
              </a:rPr>
              <a:t>nsurable interest laws met</a:t>
            </a:r>
          </a:p>
          <a:p>
            <a:pPr lvl="1"/>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2514600"/>
            <a:ext cx="7467600" cy="29718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Conclusion #1: No investment company</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Transfer of policies is not transfer to investment company</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Paves way for transfer to be partnership contribution</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Basis carries over in partnership contribution</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No “transfer for value” in carryover basis transaction</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If no transfer for value, death benefits remain tax-free</a:t>
            </a:r>
          </a:p>
          <a:p>
            <a:pPr lvl="1"/>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2514600"/>
            <a:ext cx="7696200" cy="29718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Conclusion #2: Partnership pass-through</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Partnership owns policies with unborrowed cash values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If Partnership has unrelated interest expenses, the partners cannot deduct a portion</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In other words, IRC sec. 264(f) applied at partnership level flows through to deny partners’ deductions</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Relevant?  Partnership doesn’t expect to borrow much, if any</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2438400"/>
            <a:ext cx="7467600" cy="28194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Conclusion #3: Treatment of Bank A</a:t>
            </a:r>
          </a:p>
          <a:p>
            <a:pPr lvl="1"/>
            <a:r>
              <a:rPr lang="en-US" sz="2200" dirty="0" smtClean="0">
                <a:effectLst>
                  <a:outerShdw blurRad="38100" dist="38100" dir="2700000" algn="tl">
                    <a:srgbClr val="000000">
                      <a:alpha val="43137"/>
                    </a:srgbClr>
                  </a:outerShdw>
                </a:effectLst>
              </a:rPr>
              <a:t>Owns &gt; 50% of Partnership</a:t>
            </a:r>
          </a:p>
          <a:p>
            <a:pPr lvl="1"/>
            <a:r>
              <a:rPr lang="en-US" sz="2200" dirty="0" smtClean="0">
                <a:effectLst>
                  <a:outerShdw blurRad="38100" dist="38100" dir="2700000" algn="tl">
                    <a:srgbClr val="000000">
                      <a:alpha val="43137"/>
                    </a:srgbClr>
                  </a:outerShdw>
                </a:effectLst>
              </a:rPr>
              <a:t>Means aggregated with Partnership via IRC sec. 264(f)(8)</a:t>
            </a:r>
          </a:p>
          <a:p>
            <a:pPr lvl="1"/>
            <a:r>
              <a:rPr lang="en-US" sz="2200" dirty="0" smtClean="0">
                <a:effectLst>
                  <a:outerShdw blurRad="38100" dist="38100" dir="2700000" algn="tl">
                    <a:srgbClr val="000000">
                      <a:alpha val="43137"/>
                    </a:srgbClr>
                  </a:outerShdw>
                </a:effectLst>
              </a:rPr>
              <a:t>Bank A’s interest deductions could be disallowed by virtue of unborrowed cash values of Partnership's policies </a:t>
            </a:r>
          </a:p>
          <a:p>
            <a:pPr lvl="1"/>
            <a:r>
              <a:rPr lang="en-US" sz="2200" dirty="0" smtClean="0">
                <a:effectLst>
                  <a:outerShdw blurRad="38100" dist="38100" dir="2700000" algn="tl">
                    <a:srgbClr val="000000">
                      <a:alpha val="43137"/>
                    </a:srgbClr>
                  </a:outerShdw>
                </a:effectLst>
              </a:rPr>
              <a:t>Implication is that if Partnership exchanges Policies on lives that are not current Bank A employees, etc., Bank A will lose some interest deductions</a:t>
            </a:r>
          </a:p>
          <a:p>
            <a:pPr lvl="1"/>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2286000"/>
            <a:ext cx="7467600" cy="35052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Conclusion #4: Treatment of Bank B</a:t>
            </a:r>
          </a:p>
          <a:p>
            <a:pPr lvl="1"/>
            <a:r>
              <a:rPr lang="en-US" sz="2200" dirty="0" smtClean="0">
                <a:effectLst>
                  <a:outerShdw blurRad="38100" dist="38100" dir="2700000" algn="tl">
                    <a:srgbClr val="000000">
                      <a:alpha val="43137"/>
                    </a:srgbClr>
                  </a:outerShdw>
                </a:effectLst>
              </a:rPr>
              <a:t>Owns &lt; 50% of Partnership</a:t>
            </a:r>
          </a:p>
          <a:p>
            <a:pPr lvl="1"/>
            <a:r>
              <a:rPr lang="en-US" sz="2200" dirty="0" smtClean="0">
                <a:effectLst>
                  <a:outerShdw blurRad="38100" dist="38100" dir="2700000" algn="tl">
                    <a:srgbClr val="000000">
                      <a:alpha val="43137"/>
                    </a:srgbClr>
                  </a:outerShdw>
                </a:effectLst>
              </a:rPr>
              <a:t>Means </a:t>
            </a:r>
            <a:r>
              <a:rPr lang="en-US" sz="2200" u="sng" dirty="0" smtClean="0">
                <a:effectLst>
                  <a:outerShdw blurRad="38100" dist="38100" dir="2700000" algn="tl">
                    <a:srgbClr val="000000">
                      <a:alpha val="43137"/>
                    </a:srgbClr>
                  </a:outerShdw>
                </a:effectLst>
              </a:rPr>
              <a:t>not</a:t>
            </a:r>
            <a:r>
              <a:rPr lang="en-US" sz="2200" dirty="0" smtClean="0">
                <a:effectLst>
                  <a:outerShdw blurRad="38100" dist="38100" dir="2700000" algn="tl">
                    <a:srgbClr val="000000">
                      <a:alpha val="43137"/>
                    </a:srgbClr>
                  </a:outerShdw>
                </a:effectLst>
              </a:rPr>
              <a:t> aggregated with Partnership</a:t>
            </a:r>
          </a:p>
          <a:p>
            <a:pPr lvl="1"/>
            <a:r>
              <a:rPr lang="en-US" sz="2200" dirty="0" smtClean="0">
                <a:effectLst>
                  <a:outerShdw blurRad="38100" dist="38100" dir="2700000" algn="tl">
                    <a:srgbClr val="000000">
                      <a:alpha val="43137"/>
                    </a:srgbClr>
                  </a:outerShdw>
                </a:effectLst>
              </a:rPr>
              <a:t>Bank B’s interest deductions will </a:t>
            </a:r>
            <a:r>
              <a:rPr lang="en-US" sz="2200" u="sng" dirty="0" smtClean="0">
                <a:effectLst>
                  <a:outerShdw blurRad="38100" dist="38100" dir="2700000" algn="tl">
                    <a:srgbClr val="000000">
                      <a:alpha val="43137"/>
                    </a:srgbClr>
                  </a:outerShdw>
                </a:effectLst>
              </a:rPr>
              <a:t>not</a:t>
            </a:r>
            <a:r>
              <a:rPr lang="en-US" sz="2200" dirty="0" smtClean="0">
                <a:effectLst>
                  <a:outerShdw blurRad="38100" dist="38100" dir="2700000" algn="tl">
                    <a:srgbClr val="000000">
                      <a:alpha val="43137"/>
                    </a:srgbClr>
                  </a:outerShdw>
                </a:effectLst>
              </a:rPr>
              <a:t> be disallowed by virtue of unborrowed cash values of Partnership's policies </a:t>
            </a:r>
          </a:p>
          <a:p>
            <a:pPr lvl="1"/>
            <a:r>
              <a:rPr lang="en-US" sz="2200" dirty="0" smtClean="0">
                <a:effectLst>
                  <a:outerShdw blurRad="38100" dist="38100" dir="2700000" algn="tl">
                    <a:srgbClr val="000000">
                      <a:alpha val="43137"/>
                    </a:srgbClr>
                  </a:outerShdw>
                </a:effectLst>
              </a:rPr>
              <a:t>Implication = as more banks join Partnership, none will have interest deductions disallowed</a:t>
            </a:r>
          </a:p>
          <a:p>
            <a:pPr lvl="1"/>
            <a:r>
              <a:rPr lang="en-US" sz="2200" dirty="0" smtClean="0">
                <a:effectLst>
                  <a:outerShdw blurRad="38100" dist="38100" dir="2700000" algn="tl">
                    <a:srgbClr val="000000">
                      <a:alpha val="43137"/>
                    </a:srgbClr>
                  </a:outerShdw>
                </a:effectLst>
              </a:rPr>
              <a:t>Partnership could then exchange policies on non-employees with no IRC sec. 264(f) consequences</a:t>
            </a:r>
            <a:endParaRPr lang="en-US" sz="22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PLR 201152014</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990600" y="2286000"/>
            <a:ext cx="7467600" cy="35052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Conclusion #5: IRC sec. 101(j)</a:t>
            </a:r>
          </a:p>
          <a:p>
            <a:pPr lvl="1"/>
            <a:r>
              <a:rPr lang="en-US" sz="2200" dirty="0" smtClean="0">
                <a:effectLst>
                  <a:outerShdw blurRad="38100" dist="38100" dir="2700000" algn="tl">
                    <a:srgbClr val="000000">
                      <a:alpha val="43137"/>
                    </a:srgbClr>
                  </a:outerShdw>
                </a:effectLst>
              </a:rPr>
              <a:t>IRC</a:t>
            </a:r>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sec. 101(a)(4) denies death benefit exclusion for certain employer-owned life insurance (EOLI) contracts unless IRC sec. 101(j) notice, consent, and other requirements met</a:t>
            </a:r>
            <a:endParaRPr lang="en-US" sz="2200" dirty="0" smtClean="0">
              <a:effectLst>
                <a:outerShdw blurRad="38100" dist="38100" dir="2700000" algn="tl">
                  <a:srgbClr val="000000">
                    <a:alpha val="43137"/>
                  </a:srgbClr>
                </a:outerShdw>
              </a:effectLst>
            </a:endParaRPr>
          </a:p>
          <a:p>
            <a:pPr lvl="1"/>
            <a:r>
              <a:rPr lang="en-US" sz="2200" dirty="0" smtClean="0">
                <a:effectLst>
                  <a:outerShdw blurRad="38100" dist="38100" dir="2700000" algn="tl">
                    <a:srgbClr val="000000">
                      <a:alpha val="43137"/>
                    </a:srgbClr>
                  </a:outerShdw>
                </a:effectLst>
              </a:rPr>
              <a:t>Partnership’s policies are not EOLI unless on issue date they cover:</a:t>
            </a:r>
          </a:p>
          <a:p>
            <a:pPr lvl="2"/>
            <a:r>
              <a:rPr lang="en-US" sz="1900" dirty="0" smtClean="0">
                <a:effectLst>
                  <a:outerShdw blurRad="38100" dist="38100" dir="2700000" algn="tl">
                    <a:srgbClr val="000000">
                      <a:alpha val="43137"/>
                    </a:srgbClr>
                  </a:outerShdw>
                </a:effectLst>
              </a:rPr>
              <a:t>Employee of Partnership</a:t>
            </a:r>
          </a:p>
          <a:p>
            <a:pPr lvl="2">
              <a:buNone/>
            </a:pPr>
            <a:r>
              <a:rPr lang="en-US" sz="1900" dirty="0" smtClean="0">
                <a:effectLst>
                  <a:outerShdw blurRad="38100" dist="38100" dir="2700000" algn="tl">
                    <a:srgbClr val="000000">
                      <a:alpha val="43137"/>
                    </a:srgbClr>
                  </a:outerShdw>
                </a:effectLst>
              </a:rPr>
              <a:t>Employee of Bank A (</a:t>
            </a: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IRC sec. 101(j) aggregation rules</a:t>
            </a:r>
            <a:r>
              <a:rPr lang="en-US" sz="1900" dirty="0" smtClean="0">
                <a:effectLst>
                  <a:outerShdw blurRad="38100" dist="38100" dir="2700000" algn="tl">
                    <a:srgbClr val="000000">
                      <a:alpha val="43137"/>
                    </a:srgbClr>
                  </a:outerShdw>
                </a:effectLst>
              </a:rPr>
              <a:t>)</a:t>
            </a:r>
            <a:endParaRPr lang="en-US" sz="19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39</a:t>
            </a:fld>
            <a:endParaRPr lang="en-US" dirty="0"/>
          </a:p>
        </p:txBody>
      </p:sp>
      <p:sp>
        <p:nvSpPr>
          <p:cNvPr id="9" name="Title 1"/>
          <p:cNvSpPr txBox="1">
            <a:spLocks/>
          </p:cNvSpPr>
          <p:nvPr/>
        </p:nvSpPr>
        <p:spPr bwMode="auto">
          <a:xfrm>
            <a:off x="1219200" y="2286000"/>
            <a:ext cx="7391400" cy="1371600"/>
          </a:xfrm>
          <a:prstGeom prst="rect">
            <a:avLst/>
          </a:prstGeom>
          <a:noFill/>
          <a:ln w="9525">
            <a:noFill/>
            <a:miter lim="800000"/>
            <a:headEnd/>
            <a:tailEnd/>
          </a:ln>
        </p:spPr>
        <p:txBody>
          <a:bodyPr vert="horz" wrap="square" lIns="0" tIns="45720" rIns="0" bIns="0" numCol="1" anchor="b" anchorCtr="0" compatLnSpc="1">
            <a:prstTxWarp prst="textNoShape">
              <a:avLst/>
            </a:prstTxWarp>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1200" cap="none" spc="0" normalizeH="0" baseline="0" noProof="0" dirty="0" smtClean="0">
                <a:ln>
                  <a:noFill/>
                </a:ln>
                <a:solidFill>
                  <a:schemeClr val="accent3"/>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Estate Tax Issues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Longevity Insurance</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590800"/>
            <a:ext cx="7772400" cy="3048000"/>
          </a:xfrm>
        </p:spPr>
        <p:txBody>
          <a:bodyPr/>
          <a:lstStyle/>
          <a:p>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What is longevity insurance?</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Conditional deferred payout annuity</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Payments commence later in life (</a:t>
            </a:r>
            <a:r>
              <a:rPr lang="en-US" sz="2200" i="1" dirty="0" smtClean="0">
                <a:effectLst>
                  <a:outerShdw blurRad="38100" dist="38100" dir="2700000" algn="tl">
                    <a:srgbClr val="000000">
                      <a:alpha val="43137"/>
                    </a:srgbClr>
                  </a:outerShdw>
                </a:effectLst>
                <a:latin typeface="Times New Roman" pitchFamily="18" charset="0"/>
                <a:cs typeface="Times New Roman" pitchFamily="18" charset="0"/>
              </a:rPr>
              <a:t>e.g.</a:t>
            </a:r>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 age 85)</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Typically no cash value; must survive to annuity starting date</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Limited (if any) death benefit</a:t>
            </a:r>
          </a:p>
          <a:p>
            <a:pPr lvl="1"/>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Idea = lower-cost way to insure “tail risk” </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Rev. Rul. 2011-28</a:t>
            </a:r>
            <a:endParaRPr lang="en-US" sz="44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514600"/>
            <a:ext cx="7543800" cy="3124200"/>
          </a:xfrm>
        </p:spPr>
        <p:txBody>
          <a:bodyPr/>
          <a:lstStyle/>
          <a:p>
            <a:r>
              <a:rPr lang="en-US" sz="2800" dirty="0" smtClean="0">
                <a:effectLst>
                  <a:outerShdw blurRad="38100" dist="38100" dir="2700000" algn="tl">
                    <a:srgbClr val="000000">
                      <a:alpha val="43137"/>
                    </a:srgbClr>
                  </a:outerShdw>
                </a:effectLst>
              </a:rPr>
              <a:t>Issue: </a:t>
            </a:r>
          </a:p>
          <a:p>
            <a:pPr lvl="1"/>
            <a:r>
              <a:rPr lang="en-US" sz="2200" dirty="0" smtClean="0">
                <a:effectLst>
                  <a:outerShdw blurRad="38100" dist="38100" dir="2700000" algn="tl">
                    <a:srgbClr val="000000">
                      <a:alpha val="43137"/>
                    </a:srgbClr>
                  </a:outerShdw>
                </a:effectLst>
              </a:rPr>
              <a:t>Whether a grantor’s retention of the power, exercisable in a </a:t>
            </a:r>
            <a:r>
              <a:rPr lang="en-US" sz="2200" dirty="0" err="1" smtClean="0">
                <a:effectLst>
                  <a:outerShdw blurRad="38100" dist="38100" dir="2700000" algn="tl">
                    <a:srgbClr val="000000">
                      <a:alpha val="43137"/>
                    </a:srgbClr>
                  </a:outerShdw>
                </a:effectLst>
              </a:rPr>
              <a:t>nonfiduciary</a:t>
            </a:r>
            <a:r>
              <a:rPr lang="en-US" sz="2200" dirty="0" smtClean="0">
                <a:effectLst>
                  <a:outerShdw blurRad="38100" dist="38100" dir="2700000" algn="tl">
                    <a:srgbClr val="000000">
                      <a:alpha val="43137"/>
                    </a:srgbClr>
                  </a:outerShdw>
                </a:effectLst>
              </a:rPr>
              <a:t> capacity to acquire an insurance policy held by a trust by substituting other assets of equivalent value will cause the value of the insurance policy to be includable in the grantor’s gross estate under IRC sec. 2042</a:t>
            </a:r>
            <a:endParaRPr lang="en-US" sz="2200" dirty="0">
              <a:effectLst>
                <a:outerShdw blurRad="38100" dist="38100" dir="2700000" algn="tl">
                  <a:srgbClr val="000000">
                    <a:alpha val="43137"/>
                  </a:srgbClr>
                </a:outerShdw>
              </a:effectLst>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Rev. Rul. 2011-28</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1981200"/>
            <a:ext cx="7924800" cy="3657600"/>
          </a:xfrm>
        </p:spPr>
        <p:txBody>
          <a:bodyPr/>
          <a:lstStyle/>
          <a:p>
            <a:r>
              <a:rPr lang="en-US" sz="2800" dirty="0" smtClean="0">
                <a:effectLst>
                  <a:outerShdw blurRad="38100" dist="38100" dir="2700000" algn="tl">
                    <a:srgbClr val="000000">
                      <a:alpha val="43137"/>
                    </a:srgbClr>
                  </a:outerShdw>
                </a:effectLst>
              </a:rPr>
              <a:t>Facts </a:t>
            </a:r>
          </a:p>
          <a:p>
            <a:pPr lvl="1"/>
            <a:r>
              <a:rPr lang="en-US" sz="2200" dirty="0" smtClean="0">
                <a:effectLst>
                  <a:outerShdw blurRad="38100" dist="38100" dir="2700000" algn="tl">
                    <a:srgbClr val="000000">
                      <a:alpha val="43137"/>
                    </a:srgbClr>
                  </a:outerShdw>
                </a:effectLst>
              </a:rPr>
              <a:t>Decedent (D) established irrevocable trust for descendents</a:t>
            </a:r>
          </a:p>
          <a:p>
            <a:pPr lvl="1"/>
            <a:r>
              <a:rPr lang="en-US" sz="2200" dirty="0" smtClean="0">
                <a:effectLst>
                  <a:outerShdw blurRad="38100" dist="38100" dir="2700000" algn="tl">
                    <a:srgbClr val="000000">
                      <a:alpha val="43137"/>
                    </a:srgbClr>
                  </a:outerShdw>
                </a:effectLst>
              </a:rPr>
              <a:t>Trust purchased a life insurance policy on D’s life  </a:t>
            </a:r>
          </a:p>
          <a:p>
            <a:pPr lvl="1"/>
            <a:r>
              <a:rPr lang="en-US" sz="2200" dirty="0" smtClean="0">
                <a:effectLst>
                  <a:outerShdw blurRad="38100" dist="38100" dir="2700000" algn="tl">
                    <a:srgbClr val="000000">
                      <a:alpha val="43137"/>
                    </a:srgbClr>
                  </a:outerShdw>
                </a:effectLst>
              </a:rPr>
              <a:t>D made annual gifts to trust and trust paid policy premium</a:t>
            </a:r>
          </a:p>
          <a:p>
            <a:pPr lvl="1"/>
            <a:r>
              <a:rPr lang="en-US" sz="2200" dirty="0" smtClean="0">
                <a:effectLst>
                  <a:outerShdw blurRad="38100" dist="38100" dir="2700000" algn="tl">
                    <a:srgbClr val="000000">
                      <a:alpha val="43137"/>
                    </a:srgbClr>
                  </a:outerShdw>
                </a:effectLst>
              </a:rPr>
              <a:t>Terms of trust prohibited D from serving as Trustee</a:t>
            </a:r>
          </a:p>
          <a:p>
            <a:pPr lvl="1"/>
            <a:r>
              <a:rPr lang="en-US" sz="2200" dirty="0" smtClean="0">
                <a:effectLst>
                  <a:outerShdw blurRad="38100" dist="38100" dir="2700000" algn="tl">
                    <a:srgbClr val="000000">
                      <a:alpha val="43137"/>
                    </a:srgbClr>
                  </a:outerShdw>
                </a:effectLst>
              </a:rPr>
              <a:t>Trust provided D with power, excisable at any time, to acquire any property held in trust by substituting other property of equivalent value</a:t>
            </a:r>
          </a:p>
          <a:p>
            <a:pPr lvl="1"/>
            <a:r>
              <a:rPr lang="en-US" sz="2200" dirty="0" smtClean="0">
                <a:effectLst>
                  <a:outerShdw blurRad="38100" dist="38100" dir="2700000" algn="tl">
                    <a:srgbClr val="000000">
                      <a:alpha val="43137"/>
                    </a:srgbClr>
                  </a:outerShdw>
                </a:effectLst>
              </a:rPr>
              <a:t>D had no incidents of ownership in insurance policy and died without exercising power to substitute property</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Rev. Rul. 2011-28</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133600"/>
            <a:ext cx="7924800" cy="3505200"/>
          </a:xfrm>
        </p:spPr>
        <p:txBody>
          <a:bodyPr/>
          <a:lstStyle/>
          <a:p>
            <a:pPr marL="273050" lvl="2" indent="-273050">
              <a:buClr>
                <a:srgbClr val="0BD0D9"/>
              </a:buClr>
              <a:buSzPct val="95000"/>
            </a:pPr>
            <a:r>
              <a:rPr lang="en-US" sz="2800" dirty="0" smtClean="0">
                <a:effectLst>
                  <a:outerShdw blurRad="38100" dist="38100" dir="2700000" algn="tl">
                    <a:srgbClr val="000000">
                      <a:alpha val="43137"/>
                    </a:srgbClr>
                  </a:outerShdw>
                </a:effectLst>
              </a:rPr>
              <a:t>Substitution power = incident of ownership?</a:t>
            </a:r>
          </a:p>
          <a:p>
            <a:r>
              <a:rPr lang="en-US" sz="2800" dirty="0" smtClean="0">
                <a:effectLst>
                  <a:outerShdw blurRad="38100" dist="38100" dir="2700000" algn="tl">
                    <a:srgbClr val="000000">
                      <a:alpha val="43137"/>
                    </a:srgbClr>
                  </a:outerShdw>
                </a:effectLst>
              </a:rPr>
              <a:t>Law and Analysis</a:t>
            </a:r>
          </a:p>
          <a:p>
            <a:pPr lvl="1"/>
            <a:r>
              <a:rPr lang="en-US" sz="2200" dirty="0" smtClean="0">
                <a:effectLst>
                  <a:outerShdw blurRad="38100" dist="38100" dir="2700000" algn="tl">
                    <a:srgbClr val="000000">
                      <a:alpha val="43137"/>
                    </a:srgbClr>
                  </a:outerShdw>
                </a:effectLst>
              </a:rPr>
              <a:t>IRC sec. 2042(2) says value of gross estate includes value of all property to extent of the amount receivable as insurance proceeds on the life of the decedent by beneficiaries (other than the executor), </a:t>
            </a:r>
            <a:r>
              <a:rPr lang="en-US" sz="2200" i="1" u="sng" dirty="0" smtClean="0">
                <a:effectLst>
                  <a:outerShdw blurRad="38100" dist="38100" dir="2700000" algn="tl">
                    <a:srgbClr val="000000">
                      <a:alpha val="43137"/>
                    </a:srgbClr>
                  </a:outerShdw>
                </a:effectLst>
              </a:rPr>
              <a:t>with respect to which the decedent possessed at the decedent’s date of death any of the incidents of ownership in the policies</a:t>
            </a:r>
            <a:r>
              <a:rPr lang="en-US" sz="2200" dirty="0" smtClean="0">
                <a:effectLst>
                  <a:outerShdw blurRad="38100" dist="38100" dir="2700000" algn="tl">
                    <a:srgbClr val="000000">
                      <a:alpha val="43137"/>
                    </a:srgbClr>
                  </a:outerShdw>
                </a:effectLst>
              </a:rPr>
              <a:t>, exercisable either alone or in conjunction with any other person</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Rev. Rul. 2011-28</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2362200"/>
            <a:ext cx="7924800" cy="3276600"/>
          </a:xfrm>
        </p:spPr>
        <p:txBody>
          <a:bodyPr/>
          <a:lstStyle/>
          <a:p>
            <a:pPr marL="273050" lvl="2" indent="-273050">
              <a:buClr>
                <a:srgbClr val="0BD0D9"/>
              </a:buClr>
              <a:buSzPct val="95000"/>
            </a:pPr>
            <a:r>
              <a:rPr lang="en-US" sz="2800" dirty="0" smtClean="0">
                <a:effectLst>
                  <a:outerShdw blurRad="38100" dist="38100" dir="2700000" algn="tl">
                    <a:srgbClr val="000000">
                      <a:alpha val="43137"/>
                    </a:srgbClr>
                  </a:outerShdw>
                </a:effectLst>
              </a:rPr>
              <a:t>Law and Analysis</a:t>
            </a:r>
            <a:r>
              <a:rPr lang="en-US" sz="2000" dirty="0" smtClean="0">
                <a:effectLst>
                  <a:outerShdw blurRad="38100" dist="38100" dir="2700000" algn="tl">
                    <a:srgbClr val="000000">
                      <a:alpha val="43137"/>
                    </a:srgbClr>
                  </a:outerShdw>
                </a:effectLst>
              </a:rPr>
              <a:t> (cont.)</a:t>
            </a:r>
          </a:p>
          <a:p>
            <a:pPr lvl="1"/>
            <a:r>
              <a:rPr lang="en-US" sz="2200" dirty="0" smtClean="0">
                <a:effectLst>
                  <a:outerShdw blurRad="38100" dist="38100" dir="2700000" algn="tl">
                    <a:srgbClr val="000000">
                      <a:alpha val="43137"/>
                    </a:srgbClr>
                  </a:outerShdw>
                </a:effectLst>
              </a:rPr>
              <a:t>IRS analogized facts to Rev. Rul. 2008-22 (where grantor retained substitution power) and determined that D’s retained power to substitute assets of equivalent value for a life insurance policy held by the trust would not be an incident of ownership under IRC sec. 2042(2)</a:t>
            </a: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43</a:t>
            </a:fld>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Rev. Rul. 2011-28</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838200" y="1981200"/>
            <a:ext cx="7924800" cy="4267200"/>
          </a:xfrm>
        </p:spPr>
        <p:txBody>
          <a:bodyPr/>
          <a:lstStyle/>
          <a:p>
            <a:r>
              <a:rPr lang="en-US" sz="2800" dirty="0" smtClean="0"/>
              <a:t>Factors considered:</a:t>
            </a:r>
          </a:p>
          <a:p>
            <a:pPr lvl="1"/>
            <a:r>
              <a:rPr lang="en-US" sz="2000" dirty="0" smtClean="0">
                <a:effectLst>
                  <a:outerShdw blurRad="38100" dist="38100" dir="2700000" algn="tl">
                    <a:srgbClr val="000000">
                      <a:alpha val="43137"/>
                    </a:srgbClr>
                  </a:outerShdw>
                </a:effectLst>
              </a:rPr>
              <a:t>Trust expressly prohibited D from serving as trustee &amp; stated that D’s power to substitute is in </a:t>
            </a:r>
            <a:r>
              <a:rPr lang="en-US" sz="2000" dirty="0" err="1" smtClean="0">
                <a:effectLst>
                  <a:outerShdw blurRad="38100" dist="38100" dir="2700000" algn="tl">
                    <a:srgbClr val="000000">
                      <a:alpha val="43137"/>
                    </a:srgbClr>
                  </a:outerShdw>
                </a:effectLst>
              </a:rPr>
              <a:t>nonfiduciary</a:t>
            </a:r>
            <a:r>
              <a:rPr lang="en-US" sz="2000" dirty="0" smtClean="0">
                <a:effectLst>
                  <a:outerShdw blurRad="38100" dist="38100" dir="2700000" algn="tl">
                    <a:srgbClr val="000000">
                      <a:alpha val="43137"/>
                    </a:srgbClr>
                  </a:outerShdw>
                </a:effectLst>
              </a:rPr>
              <a:t> capacity</a:t>
            </a:r>
          </a:p>
          <a:p>
            <a:pPr lvl="1"/>
            <a:r>
              <a:rPr lang="en-US" sz="2000" dirty="0" smtClean="0">
                <a:effectLst>
                  <a:outerShdw blurRad="38100" dist="38100" dir="2700000" algn="tl">
                    <a:srgbClr val="000000">
                      <a:alpha val="43137"/>
                    </a:srgbClr>
                  </a:outerShdw>
                </a:effectLst>
              </a:rPr>
              <a:t>Trust terms required substitute property to be equal in value to insurance policies D will receive</a:t>
            </a:r>
          </a:p>
          <a:p>
            <a:pPr lvl="1"/>
            <a:r>
              <a:rPr lang="en-US" sz="2000" dirty="0" smtClean="0">
                <a:effectLst>
                  <a:outerShdw blurRad="38100" dist="38100" dir="2700000" algn="tl">
                    <a:srgbClr val="000000">
                      <a:alpha val="43137"/>
                    </a:srgbClr>
                  </a:outerShdw>
                </a:effectLst>
              </a:rPr>
              <a:t>Trustee (T) had fiduciary obligation to ensure that the assets substituted are of equivalent value</a:t>
            </a:r>
          </a:p>
          <a:p>
            <a:pPr lvl="1"/>
            <a:r>
              <a:rPr lang="en-US" sz="2000" dirty="0" smtClean="0">
                <a:effectLst>
                  <a:outerShdw blurRad="38100" dist="38100" dir="2700000" algn="tl">
                    <a:srgbClr val="000000">
                      <a:alpha val="43137"/>
                    </a:srgbClr>
                  </a:outerShdw>
                </a:effectLst>
              </a:rPr>
              <a:t>D could not exercise power to substitute in a manner that would reduce trust corpus or increase D’s net worth</a:t>
            </a:r>
          </a:p>
          <a:p>
            <a:pPr lvl="1"/>
            <a:r>
              <a:rPr lang="en-US" sz="2000" dirty="0" smtClean="0">
                <a:effectLst>
                  <a:outerShdw blurRad="38100" dist="38100" dir="2700000" algn="tl">
                    <a:srgbClr val="000000">
                      <a:alpha val="43137"/>
                    </a:srgbClr>
                  </a:outerShdw>
                </a:effectLst>
              </a:rPr>
              <a:t>There could be no shifting of benefits between or among beneficiary due to T’s duty of impartiality and ability to reinvest assets</a:t>
            </a:r>
          </a:p>
          <a:p>
            <a:pPr lvl="1"/>
            <a:endParaRPr lang="en-US" sz="2000" dirty="0" smtClean="0">
              <a:effectLst>
                <a:outerShdw blurRad="38100" dist="38100" dir="2700000" algn="tl">
                  <a:srgbClr val="000000">
                    <a:alpha val="43137"/>
                  </a:srgbClr>
                </a:outerShdw>
              </a:effectLst>
            </a:endParaRPr>
          </a:p>
          <a:p>
            <a:pPr lvl="1">
              <a:buNone/>
            </a:pPr>
            <a:endParaRPr lang="en-US" dirty="0" smtClean="0"/>
          </a:p>
          <a:p>
            <a:endParaRPr lang="en-US" sz="2800" dirty="0" smtClean="0">
              <a:effectLst>
                <a:outerShdw blurRad="38100" dist="38100" dir="2700000" algn="tl">
                  <a:srgbClr val="000000">
                    <a:alpha val="43137"/>
                  </a:srgbClr>
                </a:outerShdw>
              </a:effectLst>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44</a:t>
            </a:fld>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276350"/>
          </a:xfrm>
        </p:spPr>
        <p:txBody>
          <a:bodyPr/>
          <a:lstStyle/>
          <a:p>
            <a:pPr algn="ctr"/>
            <a:r>
              <a:rPr lang="en-US" b="1" dirty="0" smtClean="0">
                <a:solidFill>
                  <a:schemeClr val="accent3"/>
                </a:solidFill>
                <a:effectLst>
                  <a:outerShdw blurRad="38100" dist="38100" dir="2700000" algn="tl">
                    <a:srgbClr val="000000">
                      <a:alpha val="43137"/>
                    </a:srgbClr>
                  </a:outerShdw>
                </a:effectLst>
                <a:latin typeface="+mn-lt"/>
              </a:rPr>
              <a:t>Questions</a:t>
            </a:r>
            <a:endParaRPr lang="en-US" b="1" dirty="0">
              <a:solidFill>
                <a:schemeClr val="accent3"/>
              </a:solidFill>
              <a:effectLst>
                <a:outerShdw blurRad="38100" dist="38100" dir="2700000" algn="tl">
                  <a:srgbClr val="000000">
                    <a:alpha val="43137"/>
                  </a:srgbClr>
                </a:outerShdw>
              </a:effectLst>
              <a:latin typeface="+mn-lt"/>
            </a:endParaRPr>
          </a:p>
        </p:txBody>
      </p:sp>
      <p:sp>
        <p:nvSpPr>
          <p:cNvPr id="4" name="Slide Number Placeholder 3"/>
          <p:cNvSpPr>
            <a:spLocks noGrp="1"/>
          </p:cNvSpPr>
          <p:nvPr>
            <p:ph type="sldNum" sz="quarter" idx="12"/>
          </p:nvPr>
        </p:nvSpPr>
        <p:spPr/>
        <p:txBody>
          <a:bodyPr/>
          <a:lstStyle/>
          <a:p>
            <a:pPr>
              <a:defRPr/>
            </a:pPr>
            <a:fld id="{6E744F2C-0E18-4669-A50A-C3C83EA54117}" type="slidenum">
              <a:rPr lang="en-US" smtClean="0"/>
              <a:pPr>
                <a:defRPr/>
              </a:pPr>
              <a:t>45</a:t>
            </a:fld>
            <a:endParaRPr lang="en-US" dirty="0"/>
          </a:p>
        </p:txBody>
      </p:sp>
      <p:pic>
        <p:nvPicPr>
          <p:cNvPr id="1026" name="Picture 2" descr="C:\Documents and Settings\bkeene\Local Settings\Temporary Internet Files\Content.IE5\1KIJMLJO\MC900441498[1].png"/>
          <p:cNvPicPr>
            <a:picLocks noChangeAspect="1" noChangeArrowheads="1"/>
          </p:cNvPicPr>
          <p:nvPr/>
        </p:nvPicPr>
        <p:blipFill>
          <a:blip r:embed="rId2" cstate="print"/>
          <a:srcRect/>
          <a:stretch>
            <a:fillRect/>
          </a:stretch>
        </p:blipFill>
        <p:spPr bwMode="auto">
          <a:xfrm>
            <a:off x="2819400" y="2209800"/>
            <a:ext cx="3657143" cy="365714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Longevity Insurance</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5</a:t>
            </a:fld>
            <a:endParaRPr lang="en-US" dirty="0"/>
          </a:p>
        </p:txBody>
      </p:sp>
      <p:sp>
        <p:nvSpPr>
          <p:cNvPr id="6" name="Content Placeholder 2"/>
          <p:cNvSpPr txBox="1">
            <a:spLocks/>
          </p:cNvSpPr>
          <p:nvPr/>
        </p:nvSpPr>
        <p:spPr bwMode="auto">
          <a:xfrm>
            <a:off x="685800" y="2133600"/>
            <a:ext cx="8001000" cy="33528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kumimoji="0" 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What is the problem that the regulations address?</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IRC </a:t>
            </a: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sec. 401(a)(9) required minimum distributions</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Must commence distributions by “required beginning date”</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“Entire interest” must be reflected in calculation</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Longevity insurance typically has no cash value</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Could produce “value” that must be distributed but no liquidity</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Would mean other assets drawn down more rapidly</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a:ea typeface="+mn-ea"/>
                <a:cs typeface="Times New Roman"/>
              </a:rPr>
              <a:t>Possible RMD failure (50% excise tax) if insufficient other assets</a:t>
            </a:r>
            <a:endPar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Longevity Insurance</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6</a:t>
            </a:fld>
            <a:endParaRPr lang="en-US" dirty="0"/>
          </a:p>
        </p:txBody>
      </p:sp>
      <p:sp>
        <p:nvSpPr>
          <p:cNvPr id="6" name="Content Placeholder 2"/>
          <p:cNvSpPr txBox="1">
            <a:spLocks/>
          </p:cNvSpPr>
          <p:nvPr/>
        </p:nvSpPr>
        <p:spPr bwMode="auto">
          <a:xfrm>
            <a:off x="838200" y="2286000"/>
            <a:ext cx="7848600" cy="32004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kumimoji="0" 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How do the regulations address the problem?</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Define “qualifying longevity annuity contract,” or</a:t>
            </a:r>
            <a:r>
              <a:rPr kumimoji="0" lang="en-US" sz="2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 QLAC</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lang="en-US" sz="2200" noProof="0" dirty="0" smtClean="0">
                <a:effectLst>
                  <a:outerShdw blurRad="38100" dist="38100" dir="2700000" algn="tl">
                    <a:srgbClr val="000000">
                      <a:alpha val="43137"/>
                    </a:srgbClr>
                  </a:outerShdw>
                </a:effectLst>
                <a:latin typeface="Times New Roman" pitchFamily="18" charset="0"/>
                <a:cs typeface="Times New Roman" pitchFamily="18" charset="0"/>
              </a:rPr>
              <a:t>Value of QLAC not part of “entire interest” in account</a:t>
            </a:r>
          </a:p>
          <a:p>
            <a:pPr marL="639763" marR="0" lvl="1" indent="-246063" algn="l" defTabSz="914400" rtl="0" eaLnBrk="1" fontAlgn="base" latinLnBrk="0" hangingPunct="1">
              <a:lnSpc>
                <a:spcPct val="100000"/>
              </a:lnSpc>
              <a:spcBef>
                <a:spcPct val="20000"/>
              </a:spcBef>
              <a:spcAft>
                <a:spcPct val="0"/>
              </a:spcAft>
              <a:buClr>
                <a:schemeClr val="accent1"/>
              </a:buClr>
              <a:buSzPct val="85000"/>
              <a:buFont typeface="Wingdings 2" pitchFamily="18" charset="2"/>
              <a:buChar char=""/>
              <a:tabLst/>
              <a:defRPr/>
            </a:pPr>
            <a:r>
              <a:rPr lang="en-US" sz="2200" dirty="0" smtClean="0">
                <a:effectLst>
                  <a:outerShdw blurRad="38100" dist="38100" dir="2700000" algn="tl">
                    <a:srgbClr val="000000">
                      <a:alpha val="43137"/>
                    </a:srgbClr>
                  </a:outerShdw>
                </a:effectLst>
                <a:latin typeface="Times New Roman" pitchFamily="18" charset="0"/>
                <a:cs typeface="Times New Roman" pitchFamily="18" charset="0"/>
              </a:rPr>
              <a:t>Means RMDs determined without regard to QLAC</a:t>
            </a:r>
          </a:p>
          <a:p>
            <a:pPr marL="1096963" lvl="2" indent="-246063">
              <a:spcBef>
                <a:spcPct val="20000"/>
              </a:spcBef>
              <a:buClr>
                <a:schemeClr val="accent1"/>
              </a:buClr>
              <a:buSzPct val="85000"/>
              <a:buFont typeface="Wingdings 2" pitchFamily="18" charset="2"/>
              <a:buChar char=""/>
              <a:defRPr/>
            </a:pPr>
            <a:r>
              <a:rPr lang="en-US" sz="2000" noProof="0" dirty="0" smtClean="0">
                <a:effectLst>
                  <a:outerShdw blurRad="38100" dist="38100" dir="2700000" algn="tl">
                    <a:srgbClr val="000000">
                      <a:alpha val="43137"/>
                    </a:srgbClr>
                  </a:outerShdw>
                </a:effectLst>
                <a:latin typeface="Times New Roman" pitchFamily="18" charset="0"/>
                <a:cs typeface="Times New Roman" pitchFamily="18" charset="0"/>
              </a:rPr>
              <a:t>Only the other assets are considered in making the RMD calculation</a:t>
            </a:r>
            <a:endParaRPr lang="en-US" sz="2000" strike="sngStrike" noProof="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marL="1096963" lvl="2" indent="-246063">
              <a:spcBef>
                <a:spcPct val="20000"/>
              </a:spcBef>
              <a:buClr>
                <a:schemeClr val="accent1"/>
              </a:buClr>
              <a:buSzPct val="85000"/>
              <a:buFont typeface="Wingdings 2" pitchFamily="18" charset="2"/>
              <a:buChar char=""/>
              <a:defRPr/>
            </a:pP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QLAC’s presence will not accelerate RMDs for other assets</a:t>
            </a:r>
          </a:p>
          <a:p>
            <a:pPr marL="1096963" lvl="2" indent="-246063">
              <a:spcBef>
                <a:spcPct val="20000"/>
              </a:spcBef>
              <a:buClr>
                <a:schemeClr val="accent1"/>
              </a:buClr>
              <a:buSzPct val="85000"/>
              <a:buFont typeface="Wingdings 2" pitchFamily="18" charset="2"/>
              <a:buChar char=""/>
              <a:defRPr/>
            </a:pPr>
            <a:r>
              <a:rPr lang="en-US" sz="2000" noProof="0" dirty="0" smtClean="0">
                <a:effectLst>
                  <a:outerShdw blurRad="38100" dist="38100" dir="2700000" algn="tl">
                    <a:srgbClr val="000000">
                      <a:alpha val="43137"/>
                    </a:srgbClr>
                  </a:outerShdw>
                </a:effectLst>
                <a:latin typeface="Times New Roman" pitchFamily="18" charset="0"/>
                <a:cs typeface="Times New Roman" pitchFamily="18" charset="0"/>
              </a:rPr>
              <a:t>QLAC’s lack of liquidity will not risk RMD failure</a:t>
            </a: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Longevity Insurance</a:t>
            </a:r>
            <a:r>
              <a:rPr lang="en-US" sz="20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(cont.)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7</a:t>
            </a:fld>
            <a:endParaRPr lang="en-US" dirty="0"/>
          </a:p>
        </p:txBody>
      </p:sp>
      <p:sp>
        <p:nvSpPr>
          <p:cNvPr id="6" name="Content Placeholder 2"/>
          <p:cNvSpPr txBox="1">
            <a:spLocks/>
          </p:cNvSpPr>
          <p:nvPr/>
        </p:nvSpPr>
        <p:spPr bwMode="auto">
          <a:xfrm>
            <a:off x="838200" y="2133600"/>
            <a:ext cx="8001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tabLst/>
              <a:defRPr/>
            </a:pPr>
            <a:r>
              <a:rPr kumimoji="0" 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How is a</a:t>
            </a:r>
            <a:r>
              <a:rPr kumimoji="0" lang="en-US" sz="28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 QLAC defined?</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Commercial, fixed annuity that states it’s intended to be a QLAC</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Premiums limited to lesser of 25% of account balance or $100,000</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Annuity starting date must occur by age 85</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No cash value, commutation right, or similar benefit</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Annuity payments must meet RMD rules (</a:t>
            </a:r>
            <a:r>
              <a:rPr lang="en-US" sz="2200" i="1" dirty="0" smtClean="0">
                <a:effectLst>
                  <a:outerShdw blurRad="38100" dist="38100" dir="2700000" algn="tl">
                    <a:srgbClr val="000000">
                      <a:alpha val="43137"/>
                    </a:srgbClr>
                  </a:outerShdw>
                </a:effectLst>
                <a:latin typeface="+mn-lt"/>
              </a:rPr>
              <a:t>e.g.</a:t>
            </a:r>
            <a:r>
              <a:rPr lang="en-US" sz="2200" dirty="0" smtClean="0">
                <a:effectLst>
                  <a:outerShdw blurRad="38100" dist="38100" dir="2700000" algn="tl">
                    <a:srgbClr val="000000">
                      <a:alpha val="43137"/>
                    </a:srgbClr>
                  </a:outerShdw>
                </a:effectLst>
                <a:latin typeface="+mn-lt"/>
              </a:rPr>
              <a:t>, “</a:t>
            </a:r>
            <a:r>
              <a:rPr lang="en-US" sz="2200" dirty="0" err="1" smtClean="0">
                <a:effectLst>
                  <a:outerShdw blurRad="38100" dist="38100" dir="2700000" algn="tl">
                    <a:srgbClr val="000000">
                      <a:alpha val="43137"/>
                    </a:srgbClr>
                  </a:outerShdw>
                </a:effectLst>
                <a:latin typeface="+mn-lt"/>
              </a:rPr>
              <a:t>nonincreasing</a:t>
            </a:r>
            <a:r>
              <a:rPr lang="en-US" sz="2200" dirty="0" smtClean="0">
                <a:effectLst>
                  <a:outerShdw blurRad="38100" dist="38100" dir="2700000" algn="tl">
                    <a:srgbClr val="000000">
                      <a:alpha val="43137"/>
                    </a:srgbClr>
                  </a:outerShdw>
                </a:effectLst>
                <a:latin typeface="+mn-lt"/>
              </a:rPr>
              <a:t>”)</a:t>
            </a:r>
          </a:p>
          <a:p>
            <a:pPr marL="730250" lvl="1" indent="-273050">
              <a:spcBef>
                <a:spcPct val="20000"/>
              </a:spcBef>
              <a:buClr>
                <a:srgbClr val="0BD0D9"/>
              </a:buClr>
              <a:buSzPct val="95000"/>
              <a:buFont typeface="Wingdings 2" pitchFamily="18" charset="2"/>
              <a:buChar char=""/>
              <a:defRPr/>
            </a:pPr>
            <a:r>
              <a:rPr lang="en-US" sz="2200" dirty="0" smtClean="0">
                <a:effectLst>
                  <a:outerShdw blurRad="38100" dist="38100" dir="2700000" algn="tl">
                    <a:srgbClr val="000000">
                      <a:alpha val="43137"/>
                    </a:srgbClr>
                  </a:outerShdw>
                </a:effectLst>
                <a:latin typeface="+mn-lt"/>
              </a:rPr>
              <a:t>Death benefits limited to life-contingent survivor annuities</a:t>
            </a:r>
            <a:endParaRPr kumimoji="0" lang="en-US" sz="2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057400"/>
            <a:ext cx="7772400" cy="1752600"/>
          </a:xfrm>
        </p:spPr>
        <p:txBody>
          <a:bodyPr/>
          <a:lstStyle/>
          <a:p>
            <a:r>
              <a:rPr lang="en-US" sz="4400" b="1"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Annuity-LTC Combination Products</a:t>
            </a:r>
            <a:endParaRPr lang="en-US" sz="2000" b="1"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pPr>
                <a:defRPr/>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704850"/>
          </a:xfrm>
        </p:spPr>
        <p:txBody>
          <a:bodyPr/>
          <a:lstStyle/>
          <a:p>
            <a:r>
              <a:rPr lang="en-US" sz="4400" dirty="0" smtClean="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Priority Guidance List</a:t>
            </a:r>
            <a:endParaRPr lang="en-US" sz="2000" dirty="0">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609600" y="6400801"/>
            <a:ext cx="190500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latin typeface="Times New Roman" pitchFamily="18" charset="0"/>
                <a:cs typeface="Times New Roman" pitchFamily="18" charset="0"/>
              </a:rPr>
              <a:t>FBA 2012 Session 7B</a:t>
            </a:r>
          </a:p>
          <a:p>
            <a:endParaRPr lang="en-US" sz="1200" dirty="0"/>
          </a:p>
        </p:txBody>
      </p:sp>
      <p:sp>
        <p:nvSpPr>
          <p:cNvPr id="5" name="Slide Number Placeholder 4"/>
          <p:cNvSpPr>
            <a:spLocks noGrp="1"/>
          </p:cNvSpPr>
          <p:nvPr>
            <p:ph type="sldNum" sz="quarter" idx="12"/>
          </p:nvPr>
        </p:nvSpPr>
        <p:spPr/>
        <p:txBody>
          <a:bodyPr/>
          <a:lstStyle/>
          <a:p>
            <a:pPr>
              <a:defRPr/>
            </a:pPr>
            <a:fld id="{6E744F2C-0E18-4669-A50A-C3C83EA54117}" type="slidenum">
              <a:rPr lang="en-US" smtClean="0">
                <a:latin typeface="+mn-lt"/>
              </a:rPr>
              <a:pPr>
                <a:defRPr/>
              </a:pPr>
              <a:t>9</a:t>
            </a:fld>
            <a:endParaRPr lang="en-US" dirty="0">
              <a:latin typeface="+mn-lt"/>
            </a:endParaRPr>
          </a:p>
        </p:txBody>
      </p:sp>
      <p:sp>
        <p:nvSpPr>
          <p:cNvPr id="6" name="Content Placeholder 2"/>
          <p:cNvSpPr txBox="1">
            <a:spLocks/>
          </p:cNvSpPr>
          <p:nvPr/>
        </p:nvSpPr>
        <p:spPr bwMode="auto">
          <a:xfrm>
            <a:off x="838200" y="2514600"/>
            <a:ext cx="7848600" cy="2438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Guidance on annuity contracts with a long-term care insurance feature under IRC </a:t>
            </a:r>
            <a:r>
              <a:rPr lang="en-US" sz="2800" dirty="0" err="1" smtClean="0">
                <a:effectLst>
                  <a:outerShdw blurRad="38100" dist="38100" dir="2700000" algn="tl">
                    <a:srgbClr val="000000">
                      <a:alpha val="43137"/>
                    </a:srgbClr>
                  </a:outerShdw>
                </a:effectLst>
                <a:latin typeface="+mn-lt"/>
              </a:rPr>
              <a:t>secs</a:t>
            </a:r>
            <a:r>
              <a:rPr lang="en-US" sz="2800" dirty="0" smtClean="0">
                <a:effectLst>
                  <a:outerShdw blurRad="38100" dist="38100" dir="2700000" algn="tl">
                    <a:srgbClr val="000000">
                      <a:alpha val="43137"/>
                    </a:srgbClr>
                  </a:outerShdw>
                </a:effectLst>
                <a:latin typeface="+mn-lt"/>
              </a:rPr>
              <a:t>. 72 &amp; 7702B</a:t>
            </a:r>
          </a:p>
          <a:p>
            <a:pPr marL="273050" indent="-273050">
              <a:spcBef>
                <a:spcPct val="20000"/>
              </a:spcBef>
              <a:buClr>
                <a:srgbClr val="0BD0D9"/>
              </a:buClr>
              <a:buSzPct val="95000"/>
              <a:defRPr/>
            </a:pPr>
            <a:endParaRPr lang="en-US" sz="2800" dirty="0" smtClean="0">
              <a:effectLst>
                <a:outerShdw blurRad="38100" dist="38100" dir="2700000" algn="tl">
                  <a:srgbClr val="000000">
                    <a:alpha val="43137"/>
                  </a:srgbClr>
                </a:outerShdw>
              </a:effectLst>
              <a:latin typeface="+mn-lt"/>
            </a:endParaRPr>
          </a:p>
          <a:p>
            <a:pPr marL="273050" indent="-273050">
              <a:spcBef>
                <a:spcPct val="20000"/>
              </a:spcBef>
              <a:buClr>
                <a:srgbClr val="0BD0D9"/>
              </a:buClr>
              <a:buSzPct val="95000"/>
              <a:buFont typeface="Wingdings 2" pitchFamily="18" charset="2"/>
              <a:buChar char=""/>
              <a:defRPr/>
            </a:pPr>
            <a:r>
              <a:rPr lang="en-US" sz="2800" dirty="0" smtClean="0">
                <a:effectLst>
                  <a:outerShdw blurRad="38100" dist="38100" dir="2700000" algn="tl">
                    <a:srgbClr val="000000">
                      <a:alpha val="43137"/>
                    </a:srgbClr>
                  </a:outerShdw>
                </a:effectLst>
                <a:latin typeface="+mn-lt"/>
              </a:rPr>
              <a:t>Guidance on exchanges under IRC sec. 1035 of annuities for long-term care insurance contracts</a:t>
            </a:r>
          </a:p>
          <a:p>
            <a:pPr marL="730250" lvl="1" indent="-273050">
              <a:spcBef>
                <a:spcPct val="20000"/>
              </a:spcBef>
              <a:buClr>
                <a:srgbClr val="0BD0D9"/>
              </a:buClr>
              <a:buSzPct val="95000"/>
              <a:buFont typeface="Wingdings 2" pitchFamily="18" charset="2"/>
              <a:buChar char=""/>
              <a:defRPr/>
            </a:pPr>
            <a:endParaRPr lang="en-US" sz="2000" dirty="0" smtClean="0">
              <a:effectLst>
                <a:outerShdw blurRad="38100" dist="38100" dir="2700000" algn="tl">
                  <a:srgbClr val="000000">
                    <a:alpha val="43137"/>
                  </a:srgbClr>
                </a:outerShdw>
              </a:effectLst>
              <a:latin typeface="+mn-lt"/>
            </a:endParaRPr>
          </a:p>
          <a:p>
            <a:pPr marL="730250" lvl="1" indent="-273050">
              <a:spcBef>
                <a:spcPct val="20000"/>
              </a:spcBef>
              <a:buClr>
                <a:srgbClr val="0BD0D9"/>
              </a:buClr>
              <a:buSzPct val="95000"/>
              <a:buFont typeface="Wingdings 2" pitchFamily="18" charset="2"/>
              <a:buChar char=""/>
              <a:defRPr/>
            </a:pPr>
            <a:endParaRPr kumimoji="0" lang="en-US" sz="20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2649</Words>
  <Application>Microsoft Office PowerPoint</Application>
  <PresentationFormat>On-screen Show (4:3)</PresentationFormat>
  <Paragraphs>361</Paragraphs>
  <Slides>45</Slides>
  <Notes>1</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Flow</vt:lpstr>
      <vt:lpstr>Federal Bar Association  2012 Insurance Tax Seminar</vt:lpstr>
      <vt:lpstr>Overview</vt:lpstr>
      <vt:lpstr>Longevity Insurance in Qualified Plans &amp; IRAs</vt:lpstr>
      <vt:lpstr>Longevity Insurance</vt:lpstr>
      <vt:lpstr>Longevity Insurance (cont.)</vt:lpstr>
      <vt:lpstr>Longevity Insurance (cont.)</vt:lpstr>
      <vt:lpstr>Longevity Insurance (cont.)</vt:lpstr>
      <vt:lpstr>Annuity-LTC Combination Products</vt:lpstr>
      <vt:lpstr>Priority Guidance List</vt:lpstr>
      <vt:lpstr>Notice 2011-68</vt:lpstr>
      <vt:lpstr>Notice 2011-68 (cont.)</vt:lpstr>
      <vt:lpstr>PLR 201213016</vt:lpstr>
      <vt:lpstr>PLR 201213016 (cont.)</vt:lpstr>
      <vt:lpstr>PLR 201213016 (cont.)</vt:lpstr>
      <vt:lpstr>Annuity-LTC Combo Products (cont.)</vt:lpstr>
      <vt:lpstr>Slide 16</vt:lpstr>
      <vt:lpstr>Partial Exchanges</vt:lpstr>
      <vt:lpstr>Partial Exchanges (cont.)</vt:lpstr>
      <vt:lpstr>Partial Exchanges (cont.)</vt:lpstr>
      <vt:lpstr>Slide 20</vt:lpstr>
      <vt:lpstr>Partial Annuitization</vt:lpstr>
      <vt:lpstr>Immediate Annuity</vt:lpstr>
      <vt:lpstr>Interaction?</vt:lpstr>
      <vt:lpstr>Slide 24</vt:lpstr>
      <vt:lpstr>Mistakes &amp; Self Help</vt:lpstr>
      <vt:lpstr>Mistakes &amp; Self Help (cont.)</vt:lpstr>
      <vt:lpstr>Mistakes &amp; Self Help (cont.)</vt:lpstr>
      <vt:lpstr>Slide 28</vt:lpstr>
      <vt:lpstr>PLR 201217017</vt:lpstr>
      <vt:lpstr>PLR 201217017 (cont.)</vt:lpstr>
      <vt:lpstr>PLR 201217017 (cont.)</vt:lpstr>
      <vt:lpstr>PLR 201152014</vt:lpstr>
      <vt:lpstr>PLR 201152014 (cont.)</vt:lpstr>
      <vt:lpstr>PLR 201152014 (cont.)</vt:lpstr>
      <vt:lpstr>PLR 201152014 (cont.)</vt:lpstr>
      <vt:lpstr>PLR 201152014 (cont.)</vt:lpstr>
      <vt:lpstr>PLR 201152014 (cont.)</vt:lpstr>
      <vt:lpstr>PLR 201152014 (cont.)</vt:lpstr>
      <vt:lpstr>Slide 39</vt:lpstr>
      <vt:lpstr>Rev. Rul. 2011-28</vt:lpstr>
      <vt:lpstr>Rev. Rul. 2011-28 (cont.)</vt:lpstr>
      <vt:lpstr>Rev. Rul. 2011-28 (cont.)</vt:lpstr>
      <vt:lpstr>Rev. Rul. 2011-28 (cont.)</vt:lpstr>
      <vt:lpstr>Rev. Rul. 2011-28 (cont.)</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Federal Bar Association  2012 Insurance Tax Seminar</dc:title>
  <cp:lastModifiedBy>Kate Faenza</cp:lastModifiedBy>
  <cp:revision>1</cp:revision>
  <dcterms:modified xsi:type="dcterms:W3CDTF">2012-05-02T18:50:14Z</dcterms:modified>
</cp:coreProperties>
</file>